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8" r:id="rId3"/>
    <p:sldId id="440" r:id="rId4"/>
    <p:sldId id="441" r:id="rId5"/>
    <p:sldId id="442" r:id="rId6"/>
    <p:sldId id="443" r:id="rId7"/>
    <p:sldId id="450" r:id="rId8"/>
    <p:sldId id="451" r:id="rId9"/>
    <p:sldId id="452" r:id="rId10"/>
    <p:sldId id="453" r:id="rId11"/>
    <p:sldId id="454" r:id="rId12"/>
    <p:sldId id="456" r:id="rId13"/>
    <p:sldId id="476" r:id="rId14"/>
    <p:sldId id="477" r:id="rId15"/>
    <p:sldId id="457" r:id="rId16"/>
    <p:sldId id="479" r:id="rId17"/>
    <p:sldId id="508" r:id="rId18"/>
    <p:sldId id="510" r:id="rId19"/>
    <p:sldId id="458" r:id="rId20"/>
    <p:sldId id="490" r:id="rId21"/>
    <p:sldId id="491" r:id="rId22"/>
    <p:sldId id="459" r:id="rId23"/>
    <p:sldId id="460" r:id="rId24"/>
    <p:sldId id="462" r:id="rId25"/>
    <p:sldId id="493" r:id="rId26"/>
    <p:sldId id="463" r:id="rId27"/>
    <p:sldId id="464" r:id="rId28"/>
    <p:sldId id="474" r:id="rId29"/>
    <p:sldId id="466" r:id="rId30"/>
    <p:sldId id="468" r:id="rId31"/>
    <p:sldId id="469" r:id="rId32"/>
    <p:sldId id="499" r:id="rId33"/>
    <p:sldId id="494" r:id="rId34"/>
    <p:sldId id="558" r:id="rId35"/>
    <p:sldId id="559" r:id="rId36"/>
    <p:sldId id="560" r:id="rId37"/>
    <p:sldId id="495" r:id="rId38"/>
    <p:sldId id="530" r:id="rId39"/>
    <p:sldId id="531" r:id="rId40"/>
    <p:sldId id="534" r:id="rId41"/>
    <p:sldId id="536" r:id="rId42"/>
    <p:sldId id="535" r:id="rId43"/>
    <p:sldId id="540" r:id="rId44"/>
    <p:sldId id="545" r:id="rId45"/>
    <p:sldId id="548" r:id="rId46"/>
    <p:sldId id="546" r:id="rId47"/>
    <p:sldId id="549" r:id="rId48"/>
    <p:sldId id="550" r:id="rId49"/>
    <p:sldId id="551" r:id="rId50"/>
    <p:sldId id="552" r:id="rId51"/>
    <p:sldId id="553" r:id="rId52"/>
    <p:sldId id="556" r:id="rId53"/>
    <p:sldId id="557" r:id="rId5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3949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怎样让</a:t>
            </a:r>
            <a:r>
              <a:rPr lang="en-US" altLang="zh-CN" sz="2800">
                <a:solidFill>
                  <a:schemeClr val="bg1"/>
                </a:solidFill>
              </a:rPr>
              <a:t>Redis</a:t>
            </a:r>
            <a:r>
              <a:rPr lang="zh-CN" altLang="en-US" sz="2800">
                <a:solidFill>
                  <a:schemeClr val="bg1"/>
                </a:solidFill>
              </a:rPr>
              <a:t>更快？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035" y="1141095"/>
            <a:ext cx="82804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、使用复杂度过高的命令或一次查询全量数据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、操作</a:t>
            </a:r>
            <a:r>
              <a:rPr lang="en-US" altLang="zh-CN" sz="2000">
                <a:solidFill>
                  <a:schemeClr val="bg1"/>
                </a:solidFill>
              </a:rPr>
              <a:t>big key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、大量</a:t>
            </a:r>
            <a:r>
              <a:rPr lang="en-US" altLang="zh-CN" sz="2000">
                <a:solidFill>
                  <a:schemeClr val="bg1"/>
                </a:solidFill>
              </a:rPr>
              <a:t>key</a:t>
            </a:r>
            <a:r>
              <a:rPr lang="zh-CN" altLang="en-US" sz="2000">
                <a:solidFill>
                  <a:schemeClr val="bg1"/>
                </a:solidFill>
              </a:rPr>
              <a:t>集中过期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4</a:t>
            </a:r>
            <a:r>
              <a:rPr lang="zh-CN" altLang="en-US" sz="2000">
                <a:solidFill>
                  <a:schemeClr val="bg1"/>
                </a:solidFill>
              </a:rPr>
              <a:t>、内存使用达到</a:t>
            </a:r>
            <a:r>
              <a:rPr lang="en-US" altLang="zh-CN" sz="2000">
                <a:solidFill>
                  <a:schemeClr val="bg1"/>
                </a:solidFill>
              </a:rPr>
              <a:t>maxmemory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5</a:t>
            </a:r>
            <a:r>
              <a:rPr lang="zh-CN" altLang="en-US" sz="2000">
                <a:solidFill>
                  <a:schemeClr val="bg1"/>
                </a:solidFill>
              </a:rPr>
              <a:t>、客户端使用短连接和</a:t>
            </a:r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相连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6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实例数据量过大，无论是生成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RDB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AOF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重写都会导致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fork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子进程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	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时，阻塞主进程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7</a:t>
            </a:r>
            <a:r>
              <a:rPr lang="zh-CN" altLang="en-US" sz="2000">
                <a:solidFill>
                  <a:schemeClr val="bg1"/>
                </a:solidFill>
              </a:rPr>
              <a:t>、</a:t>
            </a:r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的写回策略为</a:t>
            </a:r>
            <a:r>
              <a:rPr lang="en-US" altLang="zh-CN" sz="2000">
                <a:solidFill>
                  <a:schemeClr val="bg1"/>
                </a:solidFill>
              </a:rPr>
              <a:t>always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8</a:t>
            </a:r>
            <a:r>
              <a:rPr lang="zh-CN" altLang="en-US" sz="2000">
                <a:solidFill>
                  <a:schemeClr val="bg1"/>
                </a:solidFill>
              </a:rPr>
              <a:t>、</a:t>
            </a:r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实例运行机器的内存不足，发生了</a:t>
            </a:r>
            <a:r>
              <a:rPr lang="en-US" altLang="zh-CN" sz="2000">
                <a:solidFill>
                  <a:schemeClr val="bg1"/>
                </a:solidFill>
              </a:rPr>
              <a:t>swap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9</a:t>
            </a:r>
            <a:r>
              <a:rPr lang="zh-CN" altLang="en-US" sz="2000">
                <a:solidFill>
                  <a:schemeClr val="bg1"/>
                </a:solidFill>
              </a:rPr>
              <a:t>、进程绑定</a:t>
            </a:r>
            <a:r>
              <a:rPr lang="en-US" altLang="zh-CN" sz="2000">
                <a:solidFill>
                  <a:schemeClr val="bg1"/>
                </a:solidFill>
              </a:rPr>
              <a:t>CPU</a:t>
            </a:r>
            <a:r>
              <a:rPr lang="zh-CN" altLang="en-US" sz="2000">
                <a:solidFill>
                  <a:schemeClr val="bg1"/>
                </a:solidFill>
              </a:rPr>
              <a:t>不合理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10</a:t>
            </a:r>
            <a:r>
              <a:rPr lang="zh-CN" altLang="en-US" sz="2000">
                <a:solidFill>
                  <a:schemeClr val="bg1"/>
                </a:solidFill>
              </a:rPr>
              <a:t>、</a:t>
            </a:r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实例运行机器开启了透明内存大页机制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11</a:t>
            </a:r>
            <a:r>
              <a:rPr lang="zh-CN" altLang="en-US" sz="2000">
                <a:solidFill>
                  <a:schemeClr val="bg1"/>
                </a:solidFill>
              </a:rPr>
              <a:t>、网卡压力过大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12</a:t>
            </a:r>
            <a:r>
              <a:rPr lang="zh-CN" altLang="en-US" sz="2000">
                <a:solidFill>
                  <a:schemeClr val="bg1"/>
                </a:solidFill>
              </a:rPr>
              <a:t>、</a:t>
            </a:r>
            <a:r>
              <a:rPr lang="en-US" altLang="zh-CN" sz="2000">
                <a:solidFill>
                  <a:schemeClr val="bg1"/>
                </a:solidFill>
              </a:rPr>
              <a:t>6.0</a:t>
            </a:r>
            <a:r>
              <a:rPr lang="zh-CN" altLang="en-US" sz="2000">
                <a:solidFill>
                  <a:schemeClr val="bg1"/>
                </a:solidFill>
              </a:rPr>
              <a:t>开始可以开启</a:t>
            </a:r>
            <a:r>
              <a:rPr lang="en-US" altLang="zh-CN" sz="2000">
                <a:solidFill>
                  <a:schemeClr val="bg1"/>
                </a:solidFill>
              </a:rPr>
              <a:t>IO</a:t>
            </a:r>
            <a:r>
              <a:rPr lang="zh-CN" altLang="en-US" sz="2000">
                <a:solidFill>
                  <a:schemeClr val="bg1"/>
                </a:solidFill>
              </a:rPr>
              <a:t>多线程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13</a:t>
            </a:r>
            <a:r>
              <a:rPr lang="zh-CN" altLang="en-US" sz="2000">
                <a:solidFill>
                  <a:schemeClr val="bg1"/>
                </a:solidFill>
              </a:rPr>
              <a:t>、执行</a:t>
            </a:r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重写，但</a:t>
            </a:r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重写压力大，</a:t>
            </a:r>
            <a:r>
              <a:rPr lang="en-US" altLang="zh-CN" sz="2000">
                <a:solidFill>
                  <a:schemeClr val="bg1"/>
                </a:solidFill>
              </a:rPr>
              <a:t>fsync</a:t>
            </a:r>
            <a:r>
              <a:rPr lang="zh-CN" altLang="en-US" sz="2000">
                <a:solidFill>
                  <a:schemeClr val="bg1"/>
                </a:solidFill>
              </a:rPr>
              <a:t>还没完成，又有一次持化</a:t>
            </a:r>
            <a:r>
              <a:rPr lang="en-US" altLang="zh-CN" sz="2000">
                <a:solidFill>
                  <a:schemeClr val="bg1"/>
                </a:solidFill>
              </a:rPr>
              <a:t>	</a:t>
            </a:r>
            <a:r>
              <a:rPr lang="zh-CN" altLang="en-US" sz="2000">
                <a:solidFill>
                  <a:schemeClr val="bg1"/>
                </a:solidFill>
              </a:rPr>
              <a:t>的操作，虽然</a:t>
            </a:r>
            <a:r>
              <a:rPr lang="en-US" altLang="zh-CN" sz="2000">
                <a:solidFill>
                  <a:schemeClr val="bg1"/>
                </a:solidFill>
              </a:rPr>
              <a:t>fsync</a:t>
            </a:r>
            <a:r>
              <a:rPr lang="zh-CN" altLang="en-US" sz="2000">
                <a:solidFill>
                  <a:schemeClr val="bg1"/>
                </a:solidFill>
              </a:rPr>
              <a:t>由子线程负责执行，但主线程监控到上次的</a:t>
            </a:r>
            <a:r>
              <a:rPr lang="en-US" altLang="zh-CN" sz="2000">
                <a:solidFill>
                  <a:schemeClr val="bg1"/>
                </a:solidFill>
              </a:rPr>
              <a:t>	fsync</a:t>
            </a:r>
            <a:r>
              <a:rPr lang="zh-CN" altLang="en-US" sz="2000">
                <a:solidFill>
                  <a:schemeClr val="bg1"/>
                </a:solidFill>
              </a:rPr>
              <a:t>还没完成，主线程也会阻塞，可以通过设置 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	no-appendfsync-on-rewrite yes</a:t>
            </a:r>
            <a:r>
              <a:rPr lang="zh-CN" altLang="en-US" sz="2000">
                <a:solidFill>
                  <a:schemeClr val="bg1"/>
                </a:solidFill>
              </a:rPr>
              <a:t>指定重写</a:t>
            </a:r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时，不进行</a:t>
            </a:r>
            <a:r>
              <a:rPr lang="en-US" altLang="zh-CN" sz="2000">
                <a:solidFill>
                  <a:schemeClr val="bg1"/>
                </a:solidFill>
              </a:rPr>
              <a:t>fsync	</a:t>
            </a:r>
            <a:r>
              <a:rPr lang="zh-CN" altLang="en-US" sz="2000">
                <a:solidFill>
                  <a:schemeClr val="bg1"/>
                </a:solidFill>
              </a:rPr>
              <a:t>操作，但是会有丢数</a:t>
            </a:r>
            <a:r>
              <a:rPr lang="en-US" altLang="zh-CN" sz="2000">
                <a:solidFill>
                  <a:schemeClr val="bg1"/>
                </a:solidFill>
              </a:rPr>
              <a:t>	</a:t>
            </a:r>
            <a:r>
              <a:rPr lang="zh-CN" altLang="en-US" sz="2000">
                <a:solidFill>
                  <a:schemeClr val="bg1"/>
                </a:solidFill>
              </a:rPr>
              <a:t>据的风险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Hash </a:t>
            </a:r>
            <a:r>
              <a:rPr lang="zh-CN" altLang="en-US" sz="2800">
                <a:solidFill>
                  <a:schemeClr val="bg1"/>
                </a:solidFill>
              </a:rPr>
              <a:t>压缩链表转</a:t>
            </a:r>
            <a:r>
              <a:rPr lang="en-US" altLang="zh-CN" sz="2800">
                <a:solidFill>
                  <a:schemeClr val="bg1"/>
                </a:solidFill>
              </a:rPr>
              <a:t>HashMap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2595" y="1148715"/>
            <a:ext cx="52514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代码展示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插入的时候，当检查到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hash</a:t>
            </a:r>
            <a:r>
              <a:rPr lang="zh-CN" altLang="en-US" sz="2000">
                <a:solidFill>
                  <a:schemeClr val="bg1"/>
                </a:solidFill>
              </a:rPr>
              <a:t>里面</a:t>
            </a:r>
            <a:r>
              <a:rPr lang="en-US" altLang="zh-CN" sz="2000">
                <a:solidFill>
                  <a:schemeClr val="bg1"/>
                </a:solidFill>
              </a:rPr>
              <a:t>entry</a:t>
            </a:r>
            <a:r>
              <a:rPr lang="zh-CN" altLang="en-US" sz="2000">
                <a:solidFill>
                  <a:schemeClr val="bg1"/>
                </a:solidFill>
              </a:rPr>
              <a:t>比配置的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大，就将底层的数据结构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从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ziplist</a:t>
            </a:r>
            <a:r>
              <a:rPr lang="zh-CN" altLang="en-US" sz="2000">
                <a:solidFill>
                  <a:schemeClr val="bg1"/>
                </a:solidFill>
              </a:rPr>
              <a:t>转成</a:t>
            </a:r>
            <a:r>
              <a:rPr lang="en-US" altLang="zh-CN" sz="2000">
                <a:solidFill>
                  <a:schemeClr val="bg1"/>
                </a:solidFill>
              </a:rPr>
              <a:t>hashmap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3765" y="882015"/>
            <a:ext cx="4853305" cy="5928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、操作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big key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8589010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				</a:t>
            </a:r>
            <a:r>
              <a:rPr lang="zh-CN" altLang="en-US" sz="2800">
                <a:solidFill>
                  <a:schemeClr val="bg1"/>
                </a:solidFill>
              </a:rPr>
              <a:t>什么是</a:t>
            </a:r>
            <a:r>
              <a:rPr lang="en-US" altLang="zh-CN" sz="2800">
                <a:solidFill>
                  <a:schemeClr val="bg1"/>
                </a:solidFill>
              </a:rPr>
              <a:t>big key ?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、操作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big key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2595" y="1148715"/>
            <a:ext cx="980821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redis sds </a:t>
            </a:r>
            <a:r>
              <a:rPr lang="zh-CN" altLang="en-US" sz="2000">
                <a:solidFill>
                  <a:schemeClr val="bg1"/>
                </a:solidFill>
              </a:rPr>
              <a:t>简单动态字符串类型最大是</a:t>
            </a:r>
            <a:r>
              <a:rPr lang="en-US" altLang="zh-CN" sz="2000">
                <a:solidFill>
                  <a:schemeClr val="bg1"/>
                </a:solidFill>
              </a:rPr>
              <a:t>512MB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而其它数据类型，最多也只能存储</a:t>
            </a:r>
            <a:r>
              <a:rPr lang="en-US" altLang="zh-CN" sz="2000">
                <a:solidFill>
                  <a:schemeClr val="bg1"/>
                </a:solidFill>
              </a:rPr>
              <a:t>2^32 -1 </a:t>
            </a:r>
            <a:r>
              <a:rPr lang="zh-CN" altLang="en-US" sz="2000">
                <a:solidFill>
                  <a:schemeClr val="bg1"/>
                </a:solidFill>
              </a:rPr>
              <a:t>个元素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big key </a:t>
            </a:r>
            <a:r>
              <a:rPr lang="zh-CN" altLang="en-US" sz="2000">
                <a:solidFill>
                  <a:schemeClr val="bg1"/>
                </a:solidFill>
              </a:rPr>
              <a:t>指的就是字符串过大，或集合类型元素过多的</a:t>
            </a:r>
            <a:r>
              <a:rPr lang="en-US" altLang="zh-CN" sz="2000">
                <a:solidFill>
                  <a:schemeClr val="bg1"/>
                </a:solidFill>
              </a:rPr>
              <a:t>key</a:t>
            </a:r>
            <a:r>
              <a:rPr lang="zh-CN" altLang="en-US" sz="2000">
                <a:solidFill>
                  <a:schemeClr val="bg1"/>
                </a:solidFill>
              </a:rPr>
              <a:t>， 一般字符串大于</a:t>
            </a:r>
            <a:r>
              <a:rPr lang="en-US" altLang="zh-CN" sz="2000">
                <a:solidFill>
                  <a:schemeClr val="bg1"/>
                </a:solidFill>
              </a:rPr>
              <a:t>10kb</a:t>
            </a:r>
            <a:r>
              <a:rPr lang="zh-CN" altLang="en-US" sz="2000">
                <a:solidFill>
                  <a:schemeClr val="bg1"/>
                </a:solidFill>
              </a:rPr>
              <a:t>就认为是</a:t>
            </a:r>
            <a:r>
              <a:rPr lang="en-US" altLang="zh-CN" sz="2000">
                <a:solidFill>
                  <a:schemeClr val="bg1"/>
                </a:solidFill>
              </a:rPr>
              <a:t>bigkey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危害：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、内存空间不均匀，不利于集群对内存的负载均衡管理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、带来高</a:t>
            </a:r>
            <a:r>
              <a:rPr lang="en-US" altLang="zh-CN" sz="2000">
                <a:solidFill>
                  <a:schemeClr val="bg1"/>
                </a:solidFill>
              </a:rPr>
              <a:t>IO</a:t>
            </a:r>
            <a:r>
              <a:rPr lang="zh-CN" altLang="en-US" sz="2000">
                <a:solidFill>
                  <a:schemeClr val="bg1"/>
                </a:solidFill>
              </a:rPr>
              <a:t>瓶颈，获取</a:t>
            </a:r>
            <a:r>
              <a:rPr lang="en-US" altLang="zh-CN" sz="2000">
                <a:solidFill>
                  <a:schemeClr val="bg1"/>
                </a:solidFill>
              </a:rPr>
              <a:t>big key</a:t>
            </a:r>
            <a:r>
              <a:rPr lang="zh-CN" altLang="en-US" sz="2000">
                <a:solidFill>
                  <a:schemeClr val="bg1"/>
                </a:solidFill>
              </a:rPr>
              <a:t>全量数据时，可能导致阻塞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、如果没有开启过期异步删除，也会阻塞主线程， 但即使开启了过期异步删除，只有集合、</a:t>
            </a:r>
            <a:r>
              <a:rPr lang="en-US" altLang="zh-CN" sz="2000">
                <a:solidFill>
                  <a:schemeClr val="bg1"/>
                </a:solidFill>
              </a:rPr>
              <a:t>stream</a:t>
            </a:r>
            <a:r>
              <a:rPr lang="zh-CN" altLang="en-US" sz="2000">
                <a:solidFill>
                  <a:schemeClr val="bg1"/>
                </a:solidFill>
              </a:rPr>
              <a:t>类型，在</a:t>
            </a:r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觉得删除工作量较大时，才会真正执行异步删除，其它还是同步删除的，所以也可能导致主线程阻塞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4</a:t>
            </a:r>
            <a:r>
              <a:rPr lang="zh-CN" altLang="en-US" sz="2000">
                <a:solidFill>
                  <a:schemeClr val="bg1"/>
                </a:solidFill>
              </a:rPr>
              <a:t>、</a:t>
            </a:r>
            <a:r>
              <a:rPr lang="en-US" altLang="zh-CN" sz="2000">
                <a:solidFill>
                  <a:schemeClr val="bg1"/>
                </a:solidFill>
              </a:rPr>
              <a:t>cluster </a:t>
            </a:r>
            <a:r>
              <a:rPr lang="zh-CN" altLang="en-US" sz="2000">
                <a:solidFill>
                  <a:schemeClr val="bg1"/>
                </a:solidFill>
              </a:rPr>
              <a:t>模式下， </a:t>
            </a:r>
            <a:r>
              <a:rPr lang="en-US" altLang="zh-CN" sz="2000">
                <a:solidFill>
                  <a:schemeClr val="bg1"/>
                </a:solidFill>
              </a:rPr>
              <a:t>slot</a:t>
            </a:r>
            <a:r>
              <a:rPr lang="zh-CN" altLang="en-US" sz="2000">
                <a:solidFill>
                  <a:schemeClr val="bg1"/>
                </a:solidFill>
              </a:rPr>
              <a:t>迁移困难，迁移是通过migrate命令来完成的，migrate通过dump + restore + del三个命令组合成原子命令完成，如果是bigkey，可能会使迁移失败，而且较慢的migrate会阻塞Redis。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、操作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big key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2595" y="1148715"/>
            <a:ext cx="98082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删除</a:t>
            </a:r>
            <a:r>
              <a:rPr lang="en-US" altLang="zh-CN" sz="2000">
                <a:solidFill>
                  <a:schemeClr val="bg1"/>
                </a:solidFill>
              </a:rPr>
              <a:t>big key</a:t>
            </a:r>
            <a:r>
              <a:rPr lang="zh-CN" altLang="en-US" sz="2000">
                <a:solidFill>
                  <a:schemeClr val="bg1"/>
                </a:solidFill>
              </a:rPr>
              <a:t>集合的时间对比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595" y="1856105"/>
            <a:ext cx="6388735" cy="1823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、操作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big key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52514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懒删除相关代码展示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0" y="0"/>
            <a:ext cx="495173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" y="2117090"/>
            <a:ext cx="389509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、大量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key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集中过期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91198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redis </a:t>
            </a:r>
            <a:r>
              <a:rPr lang="zh-CN" altLang="en-US" sz="2000">
                <a:solidFill>
                  <a:schemeClr val="bg1"/>
                </a:solidFill>
              </a:rPr>
              <a:t>虽然通过在</a:t>
            </a:r>
            <a:r>
              <a:rPr lang="en-US" altLang="zh-CN" sz="2000">
                <a:solidFill>
                  <a:schemeClr val="bg1"/>
                </a:solidFill>
              </a:rPr>
              <a:t>backgroud</a:t>
            </a:r>
            <a:r>
              <a:rPr lang="zh-CN" altLang="en-US" sz="2000">
                <a:solidFill>
                  <a:schemeClr val="bg1"/>
                </a:solidFill>
              </a:rPr>
              <a:t>线程，定期执行过期</a:t>
            </a:r>
            <a:r>
              <a:rPr lang="en-US" altLang="zh-CN" sz="2000">
                <a:solidFill>
                  <a:schemeClr val="bg1"/>
                </a:solidFill>
              </a:rPr>
              <a:t>key</a:t>
            </a:r>
            <a:r>
              <a:rPr lang="zh-CN" altLang="en-US" sz="2000">
                <a:solidFill>
                  <a:schemeClr val="bg1"/>
                </a:solidFill>
              </a:rPr>
              <a:t>清理，但这个机制有最大删除处理时间限制，如果执行超时了，还没有将过期</a:t>
            </a:r>
            <a:r>
              <a:rPr lang="en-US" altLang="zh-CN" sz="2000">
                <a:solidFill>
                  <a:schemeClr val="bg1"/>
                </a:solidFill>
              </a:rPr>
              <a:t>key</a:t>
            </a:r>
            <a:r>
              <a:rPr lang="zh-CN" altLang="en-US" sz="2000">
                <a:solidFill>
                  <a:schemeClr val="bg1"/>
                </a:solidFill>
              </a:rPr>
              <a:t>的比例降低到一定比例，主线程会在时间循环中参与删除，直到删减到一定比例后，这就可能导致阻塞主线程的情况。加上</a:t>
            </a:r>
            <a:r>
              <a:rPr lang="en-US" altLang="zh-CN" sz="2000">
                <a:solidFill>
                  <a:schemeClr val="bg1"/>
                </a:solidFill>
              </a:rPr>
              <a:t>lazyfree-lazy-expire</a:t>
            </a:r>
            <a:r>
              <a:rPr lang="zh-CN" altLang="en-US" sz="2000">
                <a:solidFill>
                  <a:schemeClr val="bg1"/>
                </a:solidFill>
              </a:rPr>
              <a:t>可以一定程度缓解大量</a:t>
            </a:r>
            <a:r>
              <a:rPr lang="en-US" altLang="zh-CN" sz="2000">
                <a:solidFill>
                  <a:schemeClr val="bg1"/>
                </a:solidFill>
              </a:rPr>
              <a:t>key</a:t>
            </a:r>
            <a:r>
              <a:rPr lang="zh-CN" altLang="en-US" sz="2000">
                <a:solidFill>
                  <a:schemeClr val="bg1"/>
                </a:solidFill>
              </a:rPr>
              <a:t>集中过期，导致主线程被阻塞的问题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3031490"/>
            <a:ext cx="5744210" cy="33445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、大量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key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集中过期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9119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1156970"/>
            <a:ext cx="4612640" cy="5121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05" y="304165"/>
            <a:ext cx="5409565" cy="2774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、大量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key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集中过期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9119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4695" y="997585"/>
            <a:ext cx="5694045" cy="29406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" y="997585"/>
            <a:ext cx="5063490" cy="55410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、内存使用达到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maxmemory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4965" y="1155700"/>
            <a:ext cx="1066609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默认情况下淘汰策略是</a:t>
            </a:r>
            <a:r>
              <a:rPr lang="en-US" altLang="zh-CN" sz="2000">
                <a:solidFill>
                  <a:schemeClr val="bg1"/>
                </a:solidFill>
              </a:rPr>
              <a:t>noeviction</a:t>
            </a:r>
            <a:r>
              <a:rPr lang="zh-CN" altLang="en-US" sz="2000">
                <a:solidFill>
                  <a:schemeClr val="bg1"/>
                </a:solidFill>
              </a:rPr>
              <a:t>，当</a:t>
            </a:r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使用的内存超过</a:t>
            </a:r>
            <a:r>
              <a:rPr lang="en-US" altLang="zh-CN" sz="2000">
                <a:solidFill>
                  <a:schemeClr val="bg1"/>
                </a:solidFill>
              </a:rPr>
              <a:t>maxmemory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并不会淘汰数据，一旦有写请求就会报错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设置淘汰策略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config set maxmemory-policy allkeys-lru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针对设置了过期时间的</a:t>
            </a:r>
            <a:r>
              <a:rPr lang="en-US" altLang="zh-CN" sz="2000">
                <a:solidFill>
                  <a:schemeClr val="bg1"/>
                </a:solidFill>
              </a:rPr>
              <a:t>key:  volatile-random、volatile-ttl、volatile-lru、volatile-lfu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对所有</a:t>
            </a:r>
            <a:r>
              <a:rPr lang="en-US" altLang="zh-CN" sz="2000">
                <a:solidFill>
                  <a:schemeClr val="bg1"/>
                </a:solidFill>
              </a:rPr>
              <a:t>key: allkeys-lru、allkeys-random、allkeys-lfu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不过期策略</a:t>
            </a:r>
            <a:r>
              <a:rPr lang="en-US" altLang="zh-CN" sz="2000">
                <a:solidFill>
                  <a:schemeClr val="bg1"/>
                </a:solidFill>
              </a:rPr>
              <a:t>: noeviction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Redis的lru不是通过维护链表来实现的，通过在redisObject的lru字段记录该key上次的访问时间，Reids在决定淘汰数据的时候，第一次会随机选出 {maxmemory-samples} 个数据，然后把lru最小的给删掉，下一次再随机挑选  {maxmemory-samples} 个数据，但是这些访问时间需要比上一次淘汰的lru小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、内存使用达到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maxmemory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4965" y="1155700"/>
            <a:ext cx="1066609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/>
                </a:solidFill>
              </a:rPr>
              <a:t>lfu</a:t>
            </a:r>
            <a:r>
              <a:rPr lang="zh-CN" altLang="en-US" sz="2000">
                <a:solidFill>
                  <a:schemeClr val="bg1"/>
                </a:solidFill>
              </a:rPr>
              <a:t>实现方案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将RedisObject 的lru字段拆分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Ldt值： lru字段的前16bit， 表示数据的访问时间戳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counter值： lru字段的后8bit， 表示数据的访问次数，并非真的访问次数，计数器初始默认值是5，而不是0，防止数据刚被写入就被立即淘汰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、使用复杂度过高的命令或一次查询全量数据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215" y="1141095"/>
            <a:ext cx="448754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命令的时间复杂度在官网有标注，随着数据量的上涨，</a:t>
            </a:r>
            <a:r>
              <a:rPr lang="en-US" altLang="zh-CN" sz="2000">
                <a:solidFill>
                  <a:schemeClr val="bg1"/>
                </a:solidFill>
              </a:rPr>
              <a:t>O(N)</a:t>
            </a:r>
            <a:r>
              <a:rPr lang="zh-CN" altLang="en-US" sz="2000">
                <a:solidFill>
                  <a:schemeClr val="bg1"/>
                </a:solidFill>
              </a:rPr>
              <a:t>命令也会成为性能瓶颈，可能需要考虑把部分业务操作，如统计，从</a:t>
            </a:r>
            <a:r>
              <a:rPr lang="en-US" altLang="zh-CN" sz="2000">
                <a:solidFill>
                  <a:schemeClr val="bg1"/>
                </a:solidFill>
              </a:rPr>
              <a:t>redis </a:t>
            </a:r>
            <a:r>
              <a:rPr lang="zh-CN" altLang="en-US" sz="2000">
                <a:solidFill>
                  <a:schemeClr val="bg1"/>
                </a:solidFill>
              </a:rPr>
              <a:t>直接获取数据，再在代码层面做统计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底层的有哪些数据结构呢？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6550" y="460375"/>
            <a:ext cx="2428240" cy="1802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285" y="929005"/>
            <a:ext cx="4016375" cy="1404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285" y="2411095"/>
            <a:ext cx="6276975" cy="16897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、内存使用达到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maxmemory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4965" y="1155700"/>
            <a:ext cx="106660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/>
                </a:solidFill>
              </a:rPr>
              <a:t>lfu</a:t>
            </a:r>
            <a:r>
              <a:rPr lang="zh-CN" altLang="en-US" sz="2000">
                <a:solidFill>
                  <a:schemeClr val="bg1"/>
                </a:solidFill>
              </a:rPr>
              <a:t>实现方案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通过</a:t>
            </a:r>
            <a:r>
              <a:rPr lang="en-US" altLang="zh-CN" sz="2000">
                <a:solidFill>
                  <a:schemeClr val="bg1"/>
                </a:solidFill>
              </a:rPr>
              <a:t> lfu-log-factor </a:t>
            </a:r>
            <a:r>
              <a:rPr lang="zh-CN" altLang="en-US" sz="2000">
                <a:solidFill>
                  <a:schemeClr val="bg1"/>
                </a:solidFill>
              </a:rPr>
              <a:t>可以控制</a:t>
            </a:r>
            <a:r>
              <a:rPr lang="en-US" altLang="zh-CN" sz="2000">
                <a:solidFill>
                  <a:schemeClr val="bg1"/>
                </a:solidFill>
              </a:rPr>
              <a:t> counter </a:t>
            </a:r>
            <a:r>
              <a:rPr lang="zh-CN" altLang="en-US" sz="2000">
                <a:solidFill>
                  <a:schemeClr val="bg1"/>
                </a:solidFill>
              </a:rPr>
              <a:t>的增长速率，通过</a:t>
            </a:r>
            <a:r>
              <a:rPr lang="en-US" altLang="zh-CN" sz="2000">
                <a:solidFill>
                  <a:schemeClr val="bg1"/>
                </a:solidFill>
              </a:rPr>
              <a:t>lfu-decay-time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控制</a:t>
            </a:r>
            <a:r>
              <a:rPr lang="en-US" altLang="zh-CN" sz="2000">
                <a:solidFill>
                  <a:schemeClr val="bg1"/>
                </a:solidFill>
              </a:rPr>
              <a:t> counter </a:t>
            </a:r>
            <a:r>
              <a:rPr lang="zh-CN" altLang="en-US" sz="2000">
                <a:solidFill>
                  <a:schemeClr val="bg1"/>
                </a:solidFill>
              </a:rPr>
              <a:t>的衰减速率</a:t>
            </a:r>
            <a:r>
              <a:rPr lang="en-US" altLang="zh-CN" sz="2000">
                <a:solidFill>
                  <a:schemeClr val="bg1"/>
                </a:solidFill>
              </a:rPr>
              <a:t> 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4345" y="2397125"/>
            <a:ext cx="6059170" cy="1552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5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、客户端使用短连接和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相连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10025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使用</a:t>
            </a:r>
            <a:r>
              <a:rPr lang="en-US" altLang="zh-CN" sz="2000">
                <a:solidFill>
                  <a:schemeClr val="bg1"/>
                </a:solidFill>
              </a:rPr>
              <a:t> tcp keepalive,  </a:t>
            </a:r>
            <a:r>
              <a:rPr lang="zh-CN" altLang="en-US" sz="2000">
                <a:solidFill>
                  <a:schemeClr val="bg1"/>
                </a:solidFill>
              </a:rPr>
              <a:t>防止每一次都进行三次握手和四次挥手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97269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6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实例数据量过大，无论是生成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RDB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AOF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重写都会导致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fork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子进程时，阻塞主线程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965" y="1790700"/>
            <a:ext cx="911161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由于生成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rdb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aof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文件，都是在子进程进行的，当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fork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子线程时，需要拷贝主进程必要的数据结构，其中一项是内存页表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(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虚拟内存和物理内存的映射表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，这一过程会阻塞主进程。但是实际上数据并没有隔离，只有在更新数据时，才会使用一种叫写时复制的机制，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Copy On Write,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重新分配一份对应的内存给主线程，才完成了数据的隔离。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内存分配是以页为单位分配的，默认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4k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，如果操作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bigkey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重新申请大块内存耗时会增加，可能导致阻塞。如果操作系统开启了内存大页机制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2M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，阻塞的风险会增大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什么是</a:t>
            </a:r>
            <a:r>
              <a:rPr lang="en-US" altLang="zh-CN" sz="2000">
                <a:solidFill>
                  <a:schemeClr val="bg1"/>
                </a:solidFill>
              </a:rPr>
              <a:t>RDB?  </a:t>
            </a:r>
            <a:r>
              <a:rPr lang="zh-CN" altLang="en-US" sz="2000">
                <a:solidFill>
                  <a:schemeClr val="bg1"/>
                </a:solidFill>
              </a:rPr>
              <a:t>什么是</a:t>
            </a:r>
            <a:r>
              <a:rPr lang="en-US" altLang="zh-CN" sz="2000">
                <a:solidFill>
                  <a:schemeClr val="bg1"/>
                </a:solidFill>
              </a:rPr>
              <a:t>AOF?  </a:t>
            </a:r>
            <a:r>
              <a:rPr lang="zh-CN" altLang="en-US" sz="2000">
                <a:solidFill>
                  <a:schemeClr val="bg1"/>
                </a:solidFill>
              </a:rPr>
              <a:t>什么是</a:t>
            </a:r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重写？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什么是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RDB? 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什么是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AOF? 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什么是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AOF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重写？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911161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RDB</a:t>
            </a:r>
            <a:r>
              <a:rPr lang="zh-CN" altLang="en-US" sz="2000">
                <a:solidFill>
                  <a:schemeClr val="bg1"/>
                </a:solidFill>
              </a:rPr>
              <a:t>和</a:t>
            </a:r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是</a:t>
            </a:r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备份的两种方案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是先执行命令再写日志，属于写后日志。而数据库属于写前日志，</a:t>
            </a:r>
            <a:r>
              <a:rPr lang="en-US" altLang="zh-CN" sz="2000">
                <a:solidFill>
                  <a:schemeClr val="bg1"/>
                </a:solidFill>
              </a:rPr>
              <a:t> Write Ahead Log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记录的是执行过的命令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RDB</a:t>
            </a:r>
            <a:r>
              <a:rPr lang="zh-CN" altLang="en-US" sz="2000">
                <a:solidFill>
                  <a:schemeClr val="bg1"/>
                </a:solidFill>
              </a:rPr>
              <a:t>是整个</a:t>
            </a:r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数据库的二进制表示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随着</a:t>
            </a:r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的不断追加，</a:t>
            </a:r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文件可能会爆炸，这时候就需要进行</a:t>
            </a:r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重写，根据当前</a:t>
            </a:r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内存中的数据，将多条历史命令合并成一条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重写时在</a:t>
            </a:r>
            <a:r>
              <a:rPr lang="en-US" altLang="zh-CN" sz="2000">
                <a:solidFill>
                  <a:schemeClr val="bg1"/>
                </a:solidFill>
              </a:rPr>
              <a:t>bgrewriteaof</a:t>
            </a:r>
            <a:r>
              <a:rPr lang="zh-CN" altLang="en-US" sz="2000">
                <a:solidFill>
                  <a:schemeClr val="bg1"/>
                </a:solidFill>
              </a:rPr>
              <a:t>进程完成的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4.0开始提出了混合使用AOF日志与内存快照的备份方案， 内存快照以一定的频率执行，在两个快照之间，使用AOF日志记录这期间的所有操作日志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7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AOF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的写回策略为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always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91116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三种</a:t>
            </a:r>
            <a:r>
              <a:rPr lang="en-US" altLang="zh-CN" sz="2000">
                <a:solidFill>
                  <a:schemeClr val="bg1"/>
                </a:solidFill>
              </a:rPr>
              <a:t>AOF</a:t>
            </a:r>
            <a:r>
              <a:rPr lang="zh-CN" altLang="en-US" sz="2000">
                <a:solidFill>
                  <a:schemeClr val="bg1"/>
                </a:solidFill>
              </a:rPr>
              <a:t>写回策略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1632585"/>
            <a:ext cx="6737350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实例运行机器的内存不足，发生了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swap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92309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操作系统通过将内存数据在内存和磁盘间进行换入换出，来解决内存不足的情况，可以通过</a:t>
            </a:r>
            <a:r>
              <a:rPr lang="en-US" altLang="zh-CN" sz="2000">
                <a:solidFill>
                  <a:schemeClr val="bg1"/>
                </a:solidFill>
              </a:rPr>
              <a:t>vmstat</a:t>
            </a:r>
            <a:r>
              <a:rPr lang="zh-CN" altLang="en-US" sz="2000">
                <a:solidFill>
                  <a:schemeClr val="bg1"/>
                </a:solidFill>
              </a:rPr>
              <a:t>来查看</a:t>
            </a:r>
            <a:r>
              <a:rPr lang="en-US" altLang="zh-CN" sz="2000">
                <a:solidFill>
                  <a:schemeClr val="bg1"/>
                </a:solidFill>
              </a:rPr>
              <a:t>Linux</a:t>
            </a:r>
            <a:r>
              <a:rPr lang="zh-CN" altLang="en-US" sz="2000">
                <a:solidFill>
                  <a:schemeClr val="bg1"/>
                </a:solidFill>
              </a:rPr>
              <a:t>系统的</a:t>
            </a:r>
            <a:r>
              <a:rPr lang="en-US" altLang="zh-CN" sz="2000">
                <a:solidFill>
                  <a:schemeClr val="bg1"/>
                </a:solidFill>
              </a:rPr>
              <a:t>swap</a:t>
            </a:r>
            <a:r>
              <a:rPr lang="zh-CN" altLang="en-US" sz="2000">
                <a:solidFill>
                  <a:schemeClr val="bg1"/>
                </a:solidFill>
              </a:rPr>
              <a:t>情况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也可以通过</a:t>
            </a:r>
            <a:r>
              <a:rPr lang="en-US" altLang="zh-CN" sz="2000">
                <a:solidFill>
                  <a:schemeClr val="bg1"/>
                </a:solidFill>
              </a:rPr>
              <a:t> cat /proc/14804/smaps | grep Swap </a:t>
            </a:r>
            <a:r>
              <a:rPr lang="zh-CN" altLang="en-US" sz="2000">
                <a:solidFill>
                  <a:schemeClr val="bg1"/>
                </a:solidFill>
              </a:rPr>
              <a:t>来查看对应进程的</a:t>
            </a:r>
            <a:r>
              <a:rPr lang="en-US" altLang="zh-CN" sz="2000">
                <a:solidFill>
                  <a:schemeClr val="bg1"/>
                </a:solidFill>
              </a:rPr>
              <a:t>swap</a:t>
            </a:r>
            <a:r>
              <a:rPr lang="zh-CN" altLang="en-US" sz="2000">
                <a:solidFill>
                  <a:schemeClr val="bg1"/>
                </a:solidFill>
              </a:rPr>
              <a:t>情况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9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、进程绑定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CPU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不合理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1081849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在主流服务器上会有多个</a:t>
            </a:r>
            <a:r>
              <a:rPr lang="en-US" altLang="zh-CN" sz="2000">
                <a:solidFill>
                  <a:schemeClr val="bg1"/>
                </a:solidFill>
              </a:rPr>
              <a:t>CPU</a:t>
            </a:r>
            <a:r>
              <a:rPr lang="zh-CN" altLang="en-US" sz="2000">
                <a:solidFill>
                  <a:schemeClr val="bg1"/>
                </a:solidFill>
              </a:rPr>
              <a:t>处理器</a:t>
            </a:r>
            <a:r>
              <a:rPr lang="en-US" altLang="zh-CN" sz="2000">
                <a:solidFill>
                  <a:schemeClr val="bg1"/>
                </a:solidFill>
              </a:rPr>
              <a:t> ( CPU Socket )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一个</a:t>
            </a:r>
            <a:r>
              <a:rPr lang="en-US" altLang="zh-CN" sz="2000">
                <a:solidFill>
                  <a:schemeClr val="bg1"/>
                </a:solidFill>
              </a:rPr>
              <a:t>CPU</a:t>
            </a:r>
            <a:r>
              <a:rPr lang="zh-CN" altLang="en-US" sz="2000">
                <a:solidFill>
                  <a:schemeClr val="bg1"/>
                </a:solidFill>
              </a:rPr>
              <a:t>处理器包含多个物理核，</a:t>
            </a:r>
            <a:r>
              <a:rPr lang="en-US" altLang="zh-CN" sz="2000">
                <a:solidFill>
                  <a:schemeClr val="bg1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一个物理核可能包含两个逻辑核，也叫超线程。每个逻辑核都有自己的</a:t>
            </a:r>
            <a:r>
              <a:rPr lang="en-US" altLang="zh-CN" sz="2000">
                <a:solidFill>
                  <a:schemeClr val="bg1"/>
                </a:solidFill>
              </a:rPr>
              <a:t> ip</a:t>
            </a:r>
            <a:r>
              <a:rPr lang="zh-CN" altLang="en-US" sz="2000">
                <a:solidFill>
                  <a:schemeClr val="bg1"/>
                </a:solidFill>
              </a:rPr>
              <a:t>寄存器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一个物理核中有一个</a:t>
            </a:r>
            <a:r>
              <a:rPr lang="en-US" altLang="zh-CN" sz="2000">
                <a:solidFill>
                  <a:schemeClr val="bg1"/>
                </a:solidFill>
              </a:rPr>
              <a:t>L1 cache (</a:t>
            </a:r>
            <a:r>
              <a:rPr lang="zh-CN" altLang="en-US" sz="2000">
                <a:solidFill>
                  <a:schemeClr val="bg1"/>
                </a:solidFill>
              </a:rPr>
              <a:t>一级指令、数据缓存</a:t>
            </a:r>
            <a:r>
              <a:rPr lang="en-US" altLang="zh-CN" sz="2000">
                <a:solidFill>
                  <a:schemeClr val="bg1"/>
                </a:solidFill>
              </a:rPr>
              <a:t>)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和</a:t>
            </a:r>
            <a:r>
              <a:rPr lang="en-US" altLang="zh-CN" sz="2000">
                <a:solidFill>
                  <a:schemeClr val="bg1"/>
                </a:solidFill>
              </a:rPr>
              <a:t>L2 cache,   </a:t>
            </a:r>
            <a:r>
              <a:rPr lang="zh-CN" altLang="en-US" sz="2000">
                <a:solidFill>
                  <a:schemeClr val="bg1"/>
                </a:solidFill>
              </a:rPr>
              <a:t>同一</a:t>
            </a:r>
            <a:r>
              <a:rPr lang="en-US" altLang="zh-CN" sz="2000">
                <a:solidFill>
                  <a:schemeClr val="bg1"/>
                </a:solidFill>
              </a:rPr>
              <a:t>CPU</a:t>
            </a:r>
            <a:r>
              <a:rPr lang="zh-CN" altLang="en-US" sz="2000">
                <a:solidFill>
                  <a:schemeClr val="bg1"/>
                </a:solidFill>
              </a:rPr>
              <a:t>处理器中的多个物理核共用</a:t>
            </a:r>
            <a:r>
              <a:rPr lang="en-US" altLang="zh-CN" sz="2000">
                <a:solidFill>
                  <a:schemeClr val="bg1"/>
                </a:solidFill>
              </a:rPr>
              <a:t>L3 Cache</a:t>
            </a:r>
            <a:r>
              <a:rPr lang="zh-CN" altLang="en-US" sz="2000">
                <a:solidFill>
                  <a:schemeClr val="bg1"/>
                </a:solidFill>
              </a:rPr>
              <a:t>。</a:t>
            </a:r>
            <a:r>
              <a:rPr lang="en-US" altLang="zh-CN" sz="2000">
                <a:solidFill>
                  <a:schemeClr val="bg1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不同</a:t>
            </a:r>
            <a:r>
              <a:rPr lang="en-US" altLang="zh-CN" sz="2000">
                <a:solidFill>
                  <a:schemeClr val="bg1"/>
                </a:solidFill>
              </a:rPr>
              <a:t>CPU</a:t>
            </a:r>
            <a:r>
              <a:rPr lang="zh-CN" altLang="en-US" sz="2000">
                <a:solidFill>
                  <a:schemeClr val="bg1"/>
                </a:solidFill>
              </a:rPr>
              <a:t>处理器一般都会有独立的内存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如果进程在多核</a:t>
            </a:r>
            <a:r>
              <a:rPr lang="en-US" altLang="zh-CN" sz="2000">
                <a:solidFill>
                  <a:schemeClr val="bg1"/>
                </a:solidFill>
              </a:rPr>
              <a:t>CPU</a:t>
            </a:r>
            <a:r>
              <a:rPr lang="zh-CN" altLang="en-US" sz="2000">
                <a:solidFill>
                  <a:schemeClr val="bg1"/>
                </a:solidFill>
              </a:rPr>
              <a:t>内频繁换核执行，就会导致</a:t>
            </a:r>
            <a:r>
              <a:rPr lang="en-US" altLang="zh-CN" sz="2000">
                <a:solidFill>
                  <a:schemeClr val="bg1"/>
                </a:solidFill>
              </a:rPr>
              <a:t>L1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 L2 Cache</a:t>
            </a:r>
            <a:r>
              <a:rPr lang="zh-CN" altLang="en-US" sz="2000">
                <a:solidFill>
                  <a:schemeClr val="bg1"/>
                </a:solidFill>
              </a:rPr>
              <a:t>失效，还会存在跨处理器访问内存的情况，可以通过绑核的方法优化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taskset -c </a:t>
            </a:r>
            <a:r>
              <a:rPr lang="zh-CN" altLang="en-US" sz="2000">
                <a:solidFill>
                  <a:schemeClr val="bg1"/>
                </a:solidFill>
              </a:rPr>
              <a:t>逻辑核</a:t>
            </a:r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、逻辑核</a:t>
            </a:r>
            <a:r>
              <a:rPr lang="en-US" altLang="zh-CN" sz="2000">
                <a:solidFill>
                  <a:schemeClr val="bg1"/>
                </a:solidFill>
              </a:rPr>
              <a:t>2 ./redis-server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核心</a:t>
            </a:r>
            <a:r>
              <a:rPr lang="en-US" altLang="zh-CN" sz="2000">
                <a:solidFill>
                  <a:schemeClr val="bg1"/>
                </a:solidFill>
              </a:rPr>
              <a:t>id</a:t>
            </a:r>
            <a:r>
              <a:rPr lang="zh-CN" altLang="en-US" sz="2000">
                <a:solidFill>
                  <a:schemeClr val="bg1"/>
                </a:solidFill>
              </a:rPr>
              <a:t>需要去了解一下，保证在同一个处理器，同一个物理核内</a:t>
            </a:r>
            <a:r>
              <a:rPr lang="en-US" altLang="zh-CN" sz="2000">
                <a:solidFill>
                  <a:schemeClr val="bg1"/>
                </a:solidFill>
              </a:rPr>
              <a:t> 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10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实例运行机器开启了透明内存大页机制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9575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透明大页机制会导致分配内存时，需要一次分配</a:t>
            </a:r>
            <a:r>
              <a:rPr lang="en-US" altLang="zh-CN" sz="2000">
                <a:solidFill>
                  <a:schemeClr val="bg1"/>
                </a:solidFill>
              </a:rPr>
              <a:t>2M</a:t>
            </a:r>
            <a:r>
              <a:rPr lang="zh-CN" altLang="en-US" sz="2000">
                <a:solidFill>
                  <a:schemeClr val="bg1"/>
                </a:solidFill>
              </a:rPr>
              <a:t>，会增加分配内存的延迟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11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、网卡压力过大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6798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只能把其他占网络</a:t>
            </a:r>
            <a:r>
              <a:rPr lang="en-US" altLang="zh-CN" sz="2000">
                <a:solidFill>
                  <a:schemeClr val="bg1"/>
                </a:solidFill>
              </a:rPr>
              <a:t>IO</a:t>
            </a:r>
            <a:r>
              <a:rPr lang="zh-CN" altLang="en-US" sz="2000">
                <a:solidFill>
                  <a:schemeClr val="bg1"/>
                </a:solidFill>
              </a:rPr>
              <a:t>的服务分出去了，或者升级装备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12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6.0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开始可以开启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IO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多线程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9720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redis 6.0</a:t>
            </a:r>
            <a:r>
              <a:rPr lang="zh-CN" altLang="en-US" sz="2000">
                <a:solidFill>
                  <a:schemeClr val="bg1"/>
                </a:solidFill>
              </a:rPr>
              <a:t>开始，支持开启多线程</a:t>
            </a:r>
            <a:r>
              <a:rPr lang="en-US" altLang="zh-CN" sz="2000">
                <a:solidFill>
                  <a:schemeClr val="bg1"/>
                </a:solidFill>
              </a:rPr>
              <a:t>IO</a:t>
            </a:r>
            <a:r>
              <a:rPr lang="zh-CN" altLang="en-US" sz="2000">
                <a:solidFill>
                  <a:schemeClr val="bg1"/>
                </a:solidFill>
              </a:rPr>
              <a:t>，以前的版本，网络</a:t>
            </a:r>
            <a:r>
              <a:rPr lang="en-US" altLang="zh-CN" sz="2000">
                <a:solidFill>
                  <a:schemeClr val="bg1"/>
                </a:solidFill>
              </a:rPr>
              <a:t>IO</a:t>
            </a:r>
            <a:r>
              <a:rPr lang="zh-CN" altLang="en-US" sz="2000">
                <a:solidFill>
                  <a:schemeClr val="bg1"/>
                </a:solidFill>
              </a:rPr>
              <a:t>和命令处理都是在主线程中执行的，</a:t>
            </a:r>
            <a:r>
              <a:rPr lang="en-US" altLang="zh-CN" sz="2000">
                <a:solidFill>
                  <a:schemeClr val="bg1"/>
                </a:solidFill>
              </a:rPr>
              <a:t> 6.0</a:t>
            </a:r>
            <a:r>
              <a:rPr lang="zh-CN" altLang="en-US" sz="2000">
                <a:solidFill>
                  <a:schemeClr val="bg1"/>
                </a:solidFill>
              </a:rPr>
              <a:t>以后，可以手动开启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15290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数据结构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9720" y="1389380"/>
            <a:ext cx="9484995" cy="1842770"/>
            <a:chOff x="472" y="2188"/>
            <a:chExt cx="14937" cy="2902"/>
          </a:xfrm>
        </p:grpSpPr>
        <p:sp>
          <p:nvSpPr>
            <p:cNvPr id="7" name="矩形 6"/>
            <p:cNvSpPr/>
            <p:nvPr/>
          </p:nvSpPr>
          <p:spPr>
            <a:xfrm>
              <a:off x="1486" y="2188"/>
              <a:ext cx="1289" cy="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String</a:t>
              </a:r>
              <a:endParaRPr lang="en-US" altLang="zh-CN"/>
            </a:p>
          </p:txBody>
        </p:sp>
        <p:sp>
          <p:nvSpPr>
            <p:cNvPr id="8" name="矩形 7"/>
            <p:cNvSpPr/>
            <p:nvPr/>
          </p:nvSpPr>
          <p:spPr>
            <a:xfrm>
              <a:off x="4189" y="2188"/>
              <a:ext cx="1289" cy="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List</a:t>
              </a:r>
              <a:endParaRPr lang="en-US" altLang="zh-CN"/>
            </a:p>
          </p:txBody>
        </p:sp>
        <p:sp>
          <p:nvSpPr>
            <p:cNvPr id="9" name="矩形 8"/>
            <p:cNvSpPr/>
            <p:nvPr/>
          </p:nvSpPr>
          <p:spPr>
            <a:xfrm>
              <a:off x="6608" y="2188"/>
              <a:ext cx="1289" cy="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Hash</a:t>
              </a:r>
              <a:endParaRPr lang="en-US" altLang="zh-CN"/>
            </a:p>
          </p:txBody>
        </p:sp>
        <p:sp>
          <p:nvSpPr>
            <p:cNvPr id="10" name="矩形 9"/>
            <p:cNvSpPr/>
            <p:nvPr/>
          </p:nvSpPr>
          <p:spPr>
            <a:xfrm>
              <a:off x="9260" y="2188"/>
              <a:ext cx="1957" cy="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Sored Set</a:t>
              </a:r>
              <a:endParaRPr lang="en-US" altLang="zh-CN"/>
            </a:p>
          </p:txBody>
        </p:sp>
        <p:sp>
          <p:nvSpPr>
            <p:cNvPr id="11" name="矩形 10"/>
            <p:cNvSpPr/>
            <p:nvPr/>
          </p:nvSpPr>
          <p:spPr>
            <a:xfrm>
              <a:off x="12647" y="2188"/>
              <a:ext cx="1128" cy="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Set</a:t>
              </a:r>
              <a:endParaRPr lang="en-US" altLang="zh-CN"/>
            </a:p>
          </p:txBody>
        </p:sp>
        <p:sp>
          <p:nvSpPr>
            <p:cNvPr id="12" name="矩形 11"/>
            <p:cNvSpPr/>
            <p:nvPr/>
          </p:nvSpPr>
          <p:spPr>
            <a:xfrm>
              <a:off x="472" y="4346"/>
              <a:ext cx="2875" cy="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简单动态字符串</a:t>
              </a: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855" y="4346"/>
              <a:ext cx="1957" cy="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双向链表</a:t>
              </a: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519" y="4346"/>
              <a:ext cx="1846" cy="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压缩链表</a:t>
              </a: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260" y="4346"/>
              <a:ext cx="1637" cy="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哈希表</a:t>
              </a:r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630" y="4346"/>
              <a:ext cx="1290" cy="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跳表</a:t>
              </a: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3565" y="4346"/>
              <a:ext cx="1845" cy="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整数数组</a:t>
              </a:r>
              <a:endParaRPr lang="zh-CN" altLang="en-US"/>
            </a:p>
          </p:txBody>
        </p:sp>
        <p:cxnSp>
          <p:nvCxnSpPr>
            <p:cNvPr id="20" name="直接箭头连接符 19"/>
            <p:cNvCxnSpPr>
              <a:stCxn id="7" idx="2"/>
              <a:endCxn id="12" idx="0"/>
            </p:cNvCxnSpPr>
            <p:nvPr/>
          </p:nvCxnSpPr>
          <p:spPr>
            <a:xfrm flipH="1">
              <a:off x="1910" y="2932"/>
              <a:ext cx="221" cy="141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H="1">
              <a:off x="4638" y="2932"/>
              <a:ext cx="221" cy="141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endCxn id="14" idx="0"/>
            </p:cNvCxnSpPr>
            <p:nvPr/>
          </p:nvCxnSpPr>
          <p:spPr>
            <a:xfrm>
              <a:off x="4944" y="2932"/>
              <a:ext cx="2498" cy="141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9" idx="2"/>
            </p:cNvCxnSpPr>
            <p:nvPr/>
          </p:nvCxnSpPr>
          <p:spPr>
            <a:xfrm>
              <a:off x="7253" y="2932"/>
              <a:ext cx="170" cy="142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9" idx="2"/>
              <a:endCxn id="15" idx="0"/>
            </p:cNvCxnSpPr>
            <p:nvPr/>
          </p:nvCxnSpPr>
          <p:spPr>
            <a:xfrm>
              <a:off x="7253" y="2932"/>
              <a:ext cx="2826" cy="141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>
              <a:off x="7423" y="2932"/>
              <a:ext cx="2816" cy="142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10" idx="2"/>
              <a:endCxn id="16" idx="0"/>
            </p:cNvCxnSpPr>
            <p:nvPr/>
          </p:nvCxnSpPr>
          <p:spPr>
            <a:xfrm>
              <a:off x="10239" y="2932"/>
              <a:ext cx="2036" cy="141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1" idx="2"/>
            </p:cNvCxnSpPr>
            <p:nvPr/>
          </p:nvCxnSpPr>
          <p:spPr>
            <a:xfrm>
              <a:off x="13211" y="2932"/>
              <a:ext cx="1327" cy="17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15" idx="0"/>
            </p:cNvCxnSpPr>
            <p:nvPr/>
          </p:nvCxnSpPr>
          <p:spPr>
            <a:xfrm flipH="1">
              <a:off x="10079" y="2945"/>
              <a:ext cx="3158" cy="1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13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、执行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AOF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重写，但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AOF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重写压力大，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fsync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还没完成，又有一次持久化的操作，虽然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fsync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由子线程负责执行，但主线程监控到上次的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fsync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还没完成，主线程也会阻塞，可以通过设置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no-appendfsync-on-rewrite yes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指定重写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AOF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时，不进行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fsync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操作，但是会有丢数据的风险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Redis IO</a:t>
            </a:r>
            <a:r>
              <a:rPr lang="zh-CN" altLang="en-US" sz="2800">
                <a:solidFill>
                  <a:schemeClr val="bg1"/>
                </a:solidFill>
              </a:rPr>
              <a:t>模型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与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单线程命令处理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64590"/>
            <a:ext cx="1023937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5</a:t>
            </a:r>
            <a:r>
              <a:rPr lang="zh-CN" altLang="en-US" sz="2000">
                <a:solidFill>
                  <a:schemeClr val="bg1"/>
                </a:solidFill>
              </a:rPr>
              <a:t>种</a:t>
            </a:r>
            <a:r>
              <a:rPr lang="en-US" altLang="zh-CN" sz="2000">
                <a:solidFill>
                  <a:schemeClr val="bg1"/>
                </a:solidFill>
              </a:rPr>
              <a:t>IO</a:t>
            </a:r>
            <a:r>
              <a:rPr lang="zh-CN" altLang="en-US" sz="2000">
                <a:solidFill>
                  <a:schemeClr val="bg1"/>
                </a:solidFill>
              </a:rPr>
              <a:t>模型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Blocking IO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N</a:t>
            </a:r>
            <a:r>
              <a:rPr lang="zh-CN" altLang="en-US" sz="2000">
                <a:solidFill>
                  <a:schemeClr val="bg1"/>
                </a:solidFill>
              </a:rPr>
              <a:t>on </a:t>
            </a:r>
            <a:r>
              <a:rPr lang="en-US" altLang="zh-CN" sz="2000">
                <a:solidFill>
                  <a:schemeClr val="bg1"/>
                </a:solidFill>
              </a:rPr>
              <a:t>B</a:t>
            </a:r>
            <a:r>
              <a:rPr lang="zh-CN" altLang="en-US" sz="2000">
                <a:solidFill>
                  <a:schemeClr val="bg1"/>
                </a:solidFill>
              </a:rPr>
              <a:t>locking IO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IO </a:t>
            </a:r>
            <a:r>
              <a:rPr lang="en-US" altLang="zh-CN" sz="2000">
                <a:solidFill>
                  <a:schemeClr val="bg1"/>
                </a:solidFill>
              </a:rPr>
              <a:t>M</a:t>
            </a:r>
            <a:r>
              <a:rPr lang="zh-CN" altLang="en-US" sz="2000">
                <a:solidFill>
                  <a:schemeClr val="bg1"/>
                </a:solidFill>
              </a:rPr>
              <a:t>ultiplexing (select/poll/epoll)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S</a:t>
            </a:r>
            <a:r>
              <a:rPr lang="zh-CN" altLang="en-US" sz="2000">
                <a:solidFill>
                  <a:schemeClr val="bg1"/>
                </a:solidFill>
              </a:rPr>
              <a:t>ignal </a:t>
            </a:r>
            <a:r>
              <a:rPr lang="en-US" altLang="zh-CN" sz="2000">
                <a:solidFill>
                  <a:schemeClr val="bg1"/>
                </a:solidFill>
              </a:rPr>
              <a:t>D</a:t>
            </a:r>
            <a:r>
              <a:rPr lang="zh-CN" altLang="en-US" sz="2000">
                <a:solidFill>
                  <a:schemeClr val="bg1"/>
                </a:solidFill>
              </a:rPr>
              <a:t>riven IO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A</a:t>
            </a:r>
            <a:r>
              <a:rPr lang="zh-CN" altLang="en-US" sz="2000">
                <a:solidFill>
                  <a:schemeClr val="bg1"/>
                </a:solidFill>
              </a:rPr>
              <a:t>synchronous </a:t>
            </a:r>
            <a:r>
              <a:rPr lang="en-US" altLang="zh-CN" sz="2000">
                <a:solidFill>
                  <a:schemeClr val="bg1"/>
                </a:solidFill>
              </a:rPr>
              <a:t>IO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IO</a:t>
            </a:r>
            <a:r>
              <a:rPr lang="zh-CN" altLang="en-US" sz="2000">
                <a:solidFill>
                  <a:schemeClr val="bg1"/>
                </a:solidFill>
              </a:rPr>
              <a:t>读包含两个关键步骤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、等待</a:t>
            </a:r>
            <a:r>
              <a:rPr lang="en-US" altLang="zh-CN" sz="2000">
                <a:solidFill>
                  <a:schemeClr val="bg1"/>
                </a:solidFill>
              </a:rPr>
              <a:t>fd</a:t>
            </a:r>
            <a:r>
              <a:rPr lang="zh-CN" altLang="en-US" sz="2000">
                <a:solidFill>
                  <a:schemeClr val="bg1"/>
                </a:solidFill>
              </a:rPr>
              <a:t>可读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、将数据从内核态空间拷贝到用户态空间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采用的多路复用</a:t>
            </a:r>
            <a:r>
              <a:rPr lang="en-US" altLang="zh-CN" sz="2000">
                <a:solidFill>
                  <a:schemeClr val="bg1"/>
                </a:solidFill>
              </a:rPr>
              <a:t>IO</a:t>
            </a:r>
            <a:r>
              <a:rPr lang="zh-CN" altLang="en-US" sz="2000">
                <a:solidFill>
                  <a:schemeClr val="bg1"/>
                </a:solidFill>
              </a:rPr>
              <a:t>的</a:t>
            </a:r>
            <a:r>
              <a:rPr lang="en-US" altLang="zh-CN" sz="2000">
                <a:solidFill>
                  <a:schemeClr val="bg1"/>
                </a:solidFill>
              </a:rPr>
              <a:t>epoll</a:t>
            </a:r>
            <a:r>
              <a:rPr lang="zh-CN" altLang="en-US" sz="2000">
                <a:solidFill>
                  <a:schemeClr val="bg1"/>
                </a:solidFill>
              </a:rPr>
              <a:t>实现， </a:t>
            </a:r>
            <a:r>
              <a:rPr lang="en-US" altLang="zh-CN" sz="2000">
                <a:solidFill>
                  <a:schemeClr val="bg1"/>
                </a:solidFill>
              </a:rPr>
              <a:t>select</a:t>
            </a:r>
            <a:r>
              <a:rPr lang="zh-CN" altLang="en-US" sz="2000">
                <a:solidFill>
                  <a:schemeClr val="bg1"/>
                </a:solidFill>
              </a:rPr>
              <a:t>跟</a:t>
            </a:r>
            <a:r>
              <a:rPr lang="en-US" altLang="zh-CN" sz="2000">
                <a:solidFill>
                  <a:schemeClr val="bg1"/>
                </a:solidFill>
              </a:rPr>
              <a:t>epoll</a:t>
            </a:r>
            <a:r>
              <a:rPr lang="zh-CN" altLang="en-US" sz="2000">
                <a:solidFill>
                  <a:schemeClr val="bg1"/>
                </a:solidFill>
              </a:rPr>
              <a:t>的区别在于，</a:t>
            </a:r>
            <a:r>
              <a:rPr lang="en-US" altLang="zh-CN" sz="2000">
                <a:solidFill>
                  <a:schemeClr val="bg1"/>
                </a:solidFill>
              </a:rPr>
              <a:t>select</a:t>
            </a:r>
            <a:r>
              <a:rPr lang="zh-CN" altLang="en-US" sz="2000">
                <a:solidFill>
                  <a:schemeClr val="bg1"/>
                </a:solidFill>
              </a:rPr>
              <a:t>是循环</a:t>
            </a:r>
            <a:r>
              <a:rPr lang="en-US" altLang="zh-CN" sz="2000">
                <a:solidFill>
                  <a:schemeClr val="bg1"/>
                </a:solidFill>
              </a:rPr>
              <a:t>fd</a:t>
            </a:r>
            <a:r>
              <a:rPr lang="zh-CN" altLang="en-US" sz="2000">
                <a:solidFill>
                  <a:schemeClr val="bg1"/>
                </a:solidFill>
              </a:rPr>
              <a:t>列表实现，</a:t>
            </a:r>
            <a:r>
              <a:rPr lang="en-US" altLang="zh-CN" sz="2000">
                <a:solidFill>
                  <a:schemeClr val="bg1"/>
                </a:solidFill>
              </a:rPr>
              <a:t>linux</a:t>
            </a:r>
            <a:r>
              <a:rPr lang="zh-CN" altLang="en-US" sz="2000">
                <a:solidFill>
                  <a:schemeClr val="bg1"/>
                </a:solidFill>
              </a:rPr>
              <a:t>内核硬编码宏定义设置了</a:t>
            </a:r>
            <a:r>
              <a:rPr lang="en-US" altLang="zh-CN" sz="2000">
                <a:solidFill>
                  <a:schemeClr val="bg1"/>
                </a:solidFill>
              </a:rPr>
              <a:t>1024</a:t>
            </a:r>
            <a:r>
              <a:rPr lang="zh-CN" altLang="en-US" sz="2000">
                <a:solidFill>
                  <a:schemeClr val="bg1"/>
                </a:solidFill>
              </a:rPr>
              <a:t>个</a:t>
            </a:r>
            <a:r>
              <a:rPr lang="en-US" altLang="zh-CN" sz="2000">
                <a:solidFill>
                  <a:schemeClr val="bg1"/>
                </a:solidFill>
              </a:rPr>
              <a:t>fd</a:t>
            </a:r>
            <a:r>
              <a:rPr lang="zh-CN" altLang="en-US" sz="2000">
                <a:solidFill>
                  <a:schemeClr val="bg1"/>
                </a:solidFill>
              </a:rPr>
              <a:t>，所以</a:t>
            </a:r>
            <a:r>
              <a:rPr lang="en-US" altLang="zh-CN" sz="2000">
                <a:solidFill>
                  <a:schemeClr val="bg1"/>
                </a:solidFill>
              </a:rPr>
              <a:t>fd</a:t>
            </a:r>
            <a:r>
              <a:rPr lang="zh-CN" altLang="en-US" sz="2000">
                <a:solidFill>
                  <a:schemeClr val="bg1"/>
                </a:solidFill>
              </a:rPr>
              <a:t>的数量有限制，而</a:t>
            </a:r>
            <a:r>
              <a:rPr lang="en-US" altLang="zh-CN" sz="2000">
                <a:solidFill>
                  <a:schemeClr val="bg1"/>
                </a:solidFill>
              </a:rPr>
              <a:t>epoll </a:t>
            </a:r>
            <a:r>
              <a:rPr lang="zh-CN" altLang="en-US" sz="2000">
                <a:solidFill>
                  <a:schemeClr val="bg1"/>
                </a:solidFill>
              </a:rPr>
              <a:t>通过注册回调函数的方式实现，不限</a:t>
            </a:r>
            <a:r>
              <a:rPr lang="en-US" altLang="zh-CN" sz="2000">
                <a:solidFill>
                  <a:schemeClr val="bg1"/>
                </a:solidFill>
              </a:rPr>
              <a:t>fd</a:t>
            </a:r>
            <a:r>
              <a:rPr lang="zh-CN" altLang="en-US" sz="2000">
                <a:solidFill>
                  <a:schemeClr val="bg1"/>
                </a:solidFill>
              </a:rPr>
              <a:t>数量。 </a:t>
            </a:r>
            <a:r>
              <a:rPr lang="en-US" altLang="zh-CN" sz="2000">
                <a:solidFill>
                  <a:schemeClr val="bg1"/>
                </a:solidFill>
              </a:rPr>
              <a:t>poll</a:t>
            </a:r>
            <a:r>
              <a:rPr lang="zh-CN" altLang="en-US" sz="2000">
                <a:solidFill>
                  <a:schemeClr val="bg1"/>
                </a:solidFill>
              </a:rPr>
              <a:t>跟</a:t>
            </a:r>
            <a:r>
              <a:rPr lang="en-US" altLang="zh-CN" sz="2000">
                <a:solidFill>
                  <a:schemeClr val="bg1"/>
                </a:solidFill>
              </a:rPr>
              <a:t>select</a:t>
            </a:r>
            <a:r>
              <a:rPr lang="zh-CN" altLang="en-US" sz="2000">
                <a:solidFill>
                  <a:schemeClr val="bg1"/>
                </a:solidFill>
              </a:rPr>
              <a:t>类似，但是内核代码没有</a:t>
            </a:r>
            <a:r>
              <a:rPr lang="en-US" altLang="zh-CN" sz="2000">
                <a:solidFill>
                  <a:schemeClr val="bg1"/>
                </a:solidFill>
              </a:rPr>
              <a:t>fd</a:t>
            </a:r>
            <a:r>
              <a:rPr lang="zh-CN" altLang="en-US" sz="2000">
                <a:solidFill>
                  <a:schemeClr val="bg1"/>
                </a:solidFill>
              </a:rPr>
              <a:t>数量限制，但所有方式都受系统设置 单进程允许打开的</a:t>
            </a:r>
            <a:r>
              <a:rPr lang="en-US" altLang="zh-CN" sz="2000">
                <a:solidFill>
                  <a:schemeClr val="bg1"/>
                </a:solidFill>
              </a:rPr>
              <a:t>fd</a:t>
            </a:r>
            <a:r>
              <a:rPr lang="zh-CN" altLang="en-US" sz="2000">
                <a:solidFill>
                  <a:schemeClr val="bg1"/>
                </a:solidFill>
              </a:rPr>
              <a:t>限制控制。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2765" y="1164590"/>
            <a:ext cx="5507990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IO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流程图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56970"/>
            <a:ext cx="9720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 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156970"/>
            <a:ext cx="3268980" cy="1693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1156970"/>
            <a:ext cx="3035935" cy="1690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30" y="1156970"/>
            <a:ext cx="2849880" cy="16935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221355"/>
            <a:ext cx="3284855" cy="1941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240" y="3221355"/>
            <a:ext cx="3518535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Redis IO</a:t>
            </a:r>
            <a:r>
              <a:rPr lang="zh-CN" altLang="en-US" sz="2800">
                <a:solidFill>
                  <a:schemeClr val="bg1"/>
                </a:solidFill>
              </a:rPr>
              <a:t>模型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与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单线程命令处理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64590"/>
            <a:ext cx="102393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以前的一个误解， 一直以为</a:t>
            </a:r>
            <a:r>
              <a:rPr lang="en-US" sz="2000">
                <a:solidFill>
                  <a:schemeClr val="bg1"/>
                </a:solidFill>
              </a:rPr>
              <a:t>java nio </a:t>
            </a:r>
            <a:r>
              <a:rPr lang="zh-CN" altLang="en-US" sz="2000">
                <a:solidFill>
                  <a:schemeClr val="bg1"/>
                </a:solidFill>
              </a:rPr>
              <a:t>编程的</a:t>
            </a:r>
            <a:r>
              <a:rPr lang="en-US" altLang="zh-CN" sz="2000">
                <a:solidFill>
                  <a:schemeClr val="bg1"/>
                </a:solidFill>
              </a:rPr>
              <a:t>selector </a:t>
            </a:r>
            <a:r>
              <a:rPr lang="zh-CN" altLang="en-US" sz="2000">
                <a:solidFill>
                  <a:schemeClr val="bg1"/>
                </a:solidFill>
              </a:rPr>
              <a:t>就是 </a:t>
            </a:r>
            <a:r>
              <a:rPr lang="en-US" altLang="zh-CN" sz="2000">
                <a:solidFill>
                  <a:schemeClr val="bg1"/>
                </a:solidFill>
              </a:rPr>
              <a:t>select </a:t>
            </a:r>
            <a:r>
              <a:rPr lang="zh-CN" altLang="en-US" sz="2000">
                <a:solidFill>
                  <a:schemeClr val="bg1"/>
                </a:solidFill>
              </a:rPr>
              <a:t>模型的实现，但是</a:t>
            </a:r>
            <a:r>
              <a:rPr lang="en-US" altLang="zh-CN" sz="2000">
                <a:solidFill>
                  <a:schemeClr val="bg1"/>
                </a:solidFill>
              </a:rPr>
              <a:t>jdk</a:t>
            </a:r>
            <a:r>
              <a:rPr lang="zh-CN" altLang="en-US" sz="2000">
                <a:solidFill>
                  <a:schemeClr val="bg1"/>
                </a:solidFill>
              </a:rPr>
              <a:t>底层却偷偷帮你换成了别的实现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nio</a:t>
            </a:r>
            <a:r>
              <a:rPr lang="zh-CN" altLang="en-US" sz="2000">
                <a:solidFill>
                  <a:schemeClr val="bg1"/>
                </a:solidFill>
              </a:rPr>
              <a:t>代码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Selector selector = Selector.open();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netty </a:t>
            </a:r>
            <a:r>
              <a:rPr lang="zh-CN" altLang="en-US" sz="2000">
                <a:solidFill>
                  <a:schemeClr val="bg1"/>
                </a:solidFill>
              </a:rPr>
              <a:t>有几个</a:t>
            </a:r>
            <a:r>
              <a:rPr lang="en-US" altLang="zh-CN" sz="2000">
                <a:solidFill>
                  <a:schemeClr val="bg1"/>
                </a:solidFill>
              </a:rPr>
              <a:t>selector</a:t>
            </a:r>
            <a:r>
              <a:rPr lang="zh-CN" altLang="en-US" sz="2000">
                <a:solidFill>
                  <a:schemeClr val="bg1"/>
                </a:solidFill>
              </a:rPr>
              <a:t>实现类，看到有个</a:t>
            </a:r>
            <a:r>
              <a:rPr lang="en-US" altLang="zh-CN" sz="2000">
                <a:solidFill>
                  <a:schemeClr val="bg1"/>
                </a:solidFill>
              </a:rPr>
              <a:t>epoll, </a:t>
            </a:r>
            <a:r>
              <a:rPr lang="zh-CN" altLang="en-US" sz="2000">
                <a:solidFill>
                  <a:schemeClr val="bg1"/>
                </a:solidFill>
              </a:rPr>
              <a:t>那显然这个</a:t>
            </a:r>
            <a:r>
              <a:rPr lang="en-US" altLang="zh-CN" sz="2000">
                <a:solidFill>
                  <a:schemeClr val="bg1"/>
                </a:solidFill>
              </a:rPr>
              <a:t>nio</a:t>
            </a:r>
            <a:r>
              <a:rPr lang="zh-CN" altLang="en-US" sz="2000">
                <a:solidFill>
                  <a:schemeClr val="bg1"/>
                </a:solidFill>
              </a:rPr>
              <a:t>就是</a:t>
            </a:r>
            <a:r>
              <a:rPr lang="en-US" altLang="zh-CN" sz="2000">
                <a:solidFill>
                  <a:schemeClr val="bg1"/>
                </a:solidFill>
              </a:rPr>
              <a:t>select</a:t>
            </a:r>
            <a:r>
              <a:rPr lang="zh-CN" altLang="en-US" sz="2000">
                <a:solidFill>
                  <a:schemeClr val="bg1"/>
                </a:solidFill>
              </a:rPr>
              <a:t>实现了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NioEventLoopGroup childGroup = new NioEventLoopGroup();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但是他不讲武德，偷偷换了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5270" y="1616075"/>
            <a:ext cx="2884170" cy="30251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Redis IO</a:t>
            </a:r>
            <a:r>
              <a:rPr lang="zh-CN" altLang="en-US" sz="2800">
                <a:solidFill>
                  <a:schemeClr val="bg1"/>
                </a:solidFill>
              </a:rPr>
              <a:t>模型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与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单线程命令处理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64590"/>
            <a:ext cx="1023937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							            mac </a:t>
            </a:r>
            <a:r>
              <a:rPr lang="zh-CN" altLang="en-US" sz="2000">
                <a:solidFill>
                  <a:schemeClr val="bg1"/>
                </a:solidFill>
              </a:rPr>
              <a:t>下的</a:t>
            </a:r>
            <a:r>
              <a:rPr lang="en-US" altLang="zh-CN" sz="2000">
                <a:solidFill>
                  <a:schemeClr val="bg1"/>
                </a:solidFill>
              </a:rPr>
              <a:t>jdk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linux </a:t>
            </a:r>
            <a:r>
              <a:rPr lang="zh-CN" altLang="en-US" sz="2000">
                <a:solidFill>
                  <a:schemeClr val="bg1"/>
                </a:solidFill>
              </a:rPr>
              <a:t>下的</a:t>
            </a:r>
            <a:r>
              <a:rPr lang="en-US" altLang="zh-CN" sz="2000">
                <a:solidFill>
                  <a:schemeClr val="bg1"/>
                </a:solidFill>
              </a:rPr>
              <a:t>jdk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6840" y="1729105"/>
            <a:ext cx="2793365" cy="1322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164590"/>
            <a:ext cx="4970780" cy="46996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Redis IO</a:t>
            </a:r>
            <a:r>
              <a:rPr lang="zh-CN" altLang="en-US" sz="2800">
                <a:solidFill>
                  <a:schemeClr val="bg1"/>
                </a:solidFill>
              </a:rPr>
              <a:t>模型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与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单线程命令处理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64590"/>
            <a:ext cx="102393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通过</a:t>
            </a:r>
            <a:r>
              <a:rPr lang="en-US" altLang="zh-CN" sz="2000">
                <a:solidFill>
                  <a:schemeClr val="bg1"/>
                </a:solidFill>
              </a:rPr>
              <a:t>strace </a:t>
            </a:r>
            <a:r>
              <a:rPr lang="zh-CN" altLang="en-US" sz="2000">
                <a:solidFill>
                  <a:schemeClr val="bg1"/>
                </a:solidFill>
              </a:rPr>
              <a:t>跟踪系统调用，也能看到一大堆的 </a:t>
            </a:r>
            <a:r>
              <a:rPr lang="en-US" altLang="zh-CN" sz="2000">
                <a:solidFill>
                  <a:schemeClr val="bg1"/>
                </a:solidFill>
              </a:rPr>
              <a:t>epoll_create</a:t>
            </a:r>
            <a:r>
              <a:rPr lang="zh-CN" altLang="en-US" sz="2000">
                <a:solidFill>
                  <a:schemeClr val="bg1"/>
                </a:solidFill>
              </a:rPr>
              <a:t>、</a:t>
            </a:r>
            <a:r>
              <a:rPr lang="en-US" altLang="zh-CN" sz="2000">
                <a:solidFill>
                  <a:schemeClr val="bg1"/>
                </a:solidFill>
              </a:rPr>
              <a:t>epoll_ctl</a:t>
            </a:r>
            <a:r>
              <a:rPr lang="zh-CN" altLang="en-US" sz="2000">
                <a:solidFill>
                  <a:schemeClr val="bg1"/>
                </a:solidFill>
              </a:rPr>
              <a:t>、</a:t>
            </a:r>
            <a:r>
              <a:rPr lang="en-US" altLang="zh-CN" sz="2000">
                <a:solidFill>
                  <a:schemeClr val="bg1"/>
                </a:solidFill>
              </a:rPr>
              <a:t>epoll_wait </a:t>
            </a:r>
            <a:r>
              <a:rPr lang="zh-CN" altLang="en-US" sz="2000">
                <a:solidFill>
                  <a:schemeClr val="bg1"/>
                </a:solidFill>
              </a:rPr>
              <a:t>系统调用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1699260"/>
            <a:ext cx="8194040" cy="49250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Redis </a:t>
            </a:r>
            <a:r>
              <a:rPr lang="zh-CN" altLang="en-US" sz="2800">
                <a:solidFill>
                  <a:schemeClr val="bg1"/>
                </a:solidFill>
              </a:rPr>
              <a:t>常用的数据结构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355" y="1156970"/>
            <a:ext cx="972058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</a:rPr>
              <a:t>Binary-safe strings.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Lists: collections of string elements sorted according to the order of insertion. They are basically linked lists.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Sets: collections of unique, unsorted string elements.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Sorted sets, similar to Sets but where every string element is associated to a floating number value, called score. The elements are always taken sorted by their score, so unlike Sets it is possible to retrieve a range of elements (for example you may ask: give me the top 10, or the bottom 10).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Hashes, which are maps composed of fields associated with values. Both the field and the value are strings. This is very similar to Ruby or Python hashes.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Bit arrays (or simply bitmaps): it is possible, using special commands, to handle String values like an array of bits: you can set and clear individual bits, count all the bits set to 1, find the first set or unset bit, and so forth.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HyperLogLogs: this is a probabilistic data structure which is used in order to estimate the cardinality of a set. Don't be scared, it is simpler than it seems... See later in the HyperLogLog section of this tutorial.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Streams: append-only collections of map-like entries that provide an abstract log data type. They are covered in depth in the Introduction to Redis Streams.</a:t>
            </a:r>
            <a:endParaRPr lang="en-US" altLang="zh-CN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Redis </a:t>
            </a:r>
            <a:r>
              <a:rPr lang="zh-CN" altLang="en-US" sz="2800">
                <a:solidFill>
                  <a:schemeClr val="bg1"/>
                </a:solidFill>
              </a:rPr>
              <a:t>常用的数据结构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929005"/>
            <a:ext cx="9223375" cy="56457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使用</a:t>
            </a:r>
            <a:r>
              <a:rPr lang="en-US" altLang="zh-CN" sz="2800">
                <a:solidFill>
                  <a:schemeClr val="bg1"/>
                </a:solidFill>
              </a:rPr>
              <a:t>Redis</a:t>
            </a:r>
            <a:r>
              <a:rPr lang="zh-CN" altLang="en-US" sz="2800">
                <a:solidFill>
                  <a:schemeClr val="bg1"/>
                </a:solidFill>
              </a:rPr>
              <a:t>做</a:t>
            </a:r>
            <a:r>
              <a:rPr lang="en-US" altLang="zh-CN" sz="2800">
                <a:solidFill>
                  <a:schemeClr val="bg1"/>
                </a:solidFill>
              </a:rPr>
              <a:t>LBS</a:t>
            </a:r>
            <a:r>
              <a:rPr lang="zh-CN" altLang="en-US" sz="2800">
                <a:solidFill>
                  <a:schemeClr val="bg1"/>
                </a:solidFill>
              </a:rPr>
              <a:t>服务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355" y="1156970"/>
            <a:ext cx="415671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</a:rPr>
              <a:t>GEO</a:t>
            </a:r>
            <a:r>
              <a:rPr lang="zh-CN" altLang="en-US" sz="1400">
                <a:solidFill>
                  <a:schemeClr val="bg1"/>
                </a:solidFill>
              </a:rPr>
              <a:t>底层使用</a:t>
            </a:r>
            <a:r>
              <a:rPr lang="en-US" altLang="zh-CN" sz="1400">
                <a:solidFill>
                  <a:schemeClr val="bg1"/>
                </a:solidFill>
              </a:rPr>
              <a:t>SortedSet</a:t>
            </a:r>
            <a:r>
              <a:rPr lang="zh-CN" altLang="en-US" sz="1400">
                <a:solidFill>
                  <a:schemeClr val="bg1"/>
                </a:solidFill>
              </a:rPr>
              <a:t>存储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将经纬度分别进行二分区间编码后，交叉混合，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形成</a:t>
            </a:r>
            <a:r>
              <a:rPr lang="en-US" altLang="zh-CN" sz="1400">
                <a:solidFill>
                  <a:schemeClr val="bg1"/>
                </a:solidFill>
              </a:rPr>
              <a:t>geo hash,  </a:t>
            </a:r>
            <a:r>
              <a:rPr lang="zh-CN" altLang="en-US" sz="1400">
                <a:solidFill>
                  <a:schemeClr val="bg1"/>
                </a:solidFill>
              </a:rPr>
              <a:t>作为 </a:t>
            </a:r>
            <a:r>
              <a:rPr lang="en-US" altLang="zh-CN" sz="1400">
                <a:solidFill>
                  <a:schemeClr val="bg1"/>
                </a:solidFill>
              </a:rPr>
              <a:t>sortedset</a:t>
            </a:r>
            <a:r>
              <a:rPr lang="zh-CN" altLang="en-US" sz="1400">
                <a:solidFill>
                  <a:schemeClr val="bg1"/>
                </a:solidFill>
              </a:rPr>
              <a:t>中的</a:t>
            </a:r>
            <a:r>
              <a:rPr lang="en-US" altLang="zh-CN" sz="1400">
                <a:solidFill>
                  <a:schemeClr val="bg1"/>
                </a:solidFill>
              </a:rPr>
              <a:t>score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具体算法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将经度 [-180, 180] 一分为二， 在做分区用0标识， 在右分区用1标识，递归下去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将纬度 [-90, 90] 同样处理 在下为0， 在上为1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例子：116.37, 39.86 经纬度，分别二分编码，得到 11010、10111， 然后经度在前，纬度在后交叉嵌入，得到 1110011101， 这个值就可以当做Sorted Set的权重分数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GEO Hash</a:t>
            </a:r>
            <a:r>
              <a:rPr lang="zh-CN" altLang="en-US" sz="1400">
                <a:solidFill>
                  <a:schemeClr val="bg1"/>
                </a:solidFill>
              </a:rPr>
              <a:t>有什么弊端？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6010" y="454660"/>
            <a:ext cx="5912485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Streams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355" y="1094105"/>
            <a:ext cx="446278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</a:rPr>
              <a:t>5.0</a:t>
            </a:r>
            <a:r>
              <a:rPr lang="zh-CN" altLang="en-US" sz="1400">
                <a:solidFill>
                  <a:schemeClr val="bg1"/>
                </a:solidFill>
              </a:rPr>
              <a:t>开始提供</a:t>
            </a:r>
            <a:r>
              <a:rPr lang="en-US" altLang="zh-CN" sz="1400">
                <a:solidFill>
                  <a:schemeClr val="bg1"/>
                </a:solidFill>
              </a:rPr>
              <a:t>Streams</a:t>
            </a:r>
            <a:r>
              <a:rPr lang="zh-CN" altLang="en-US" sz="1400">
                <a:solidFill>
                  <a:schemeClr val="bg1"/>
                </a:solidFill>
              </a:rPr>
              <a:t>功能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支持消费组、</a:t>
            </a:r>
            <a:r>
              <a:rPr lang="en-US" altLang="zh-CN" sz="1400">
                <a:solidFill>
                  <a:schemeClr val="bg1"/>
                </a:solidFill>
              </a:rPr>
              <a:t>ACK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消费组的概念跟</a:t>
            </a:r>
            <a:r>
              <a:rPr lang="en-US" altLang="zh-CN" sz="1400">
                <a:solidFill>
                  <a:schemeClr val="bg1"/>
                </a:solidFill>
              </a:rPr>
              <a:t>kafka</a:t>
            </a:r>
            <a:r>
              <a:rPr lang="zh-CN" altLang="en-US" sz="1400">
                <a:solidFill>
                  <a:schemeClr val="bg1"/>
                </a:solidFill>
              </a:rPr>
              <a:t>听起来像，但实际与</a:t>
            </a:r>
            <a:r>
              <a:rPr lang="en-US" altLang="zh-CN" sz="1400">
                <a:solidFill>
                  <a:schemeClr val="bg1"/>
                </a:solidFill>
              </a:rPr>
              <a:t>rabbitmq</a:t>
            </a:r>
            <a:r>
              <a:rPr lang="zh-CN" altLang="en-US" sz="1400">
                <a:solidFill>
                  <a:schemeClr val="bg1"/>
                </a:solidFill>
              </a:rPr>
              <a:t>负载消费更像，因为</a:t>
            </a:r>
            <a:r>
              <a:rPr lang="en-US" altLang="zh-CN" sz="1400">
                <a:solidFill>
                  <a:schemeClr val="bg1"/>
                </a:solidFill>
              </a:rPr>
              <a:t>redis streams</a:t>
            </a:r>
            <a:r>
              <a:rPr lang="zh-CN" altLang="en-US" sz="1400">
                <a:solidFill>
                  <a:schemeClr val="bg1"/>
                </a:solidFill>
              </a:rPr>
              <a:t>没有</a:t>
            </a:r>
            <a:r>
              <a:rPr lang="en-US" altLang="zh-CN" sz="1400">
                <a:solidFill>
                  <a:schemeClr val="bg1"/>
                </a:solidFill>
              </a:rPr>
              <a:t>partition</a:t>
            </a:r>
            <a:r>
              <a:rPr lang="zh-CN" altLang="en-US" sz="1400">
                <a:solidFill>
                  <a:schemeClr val="bg1"/>
                </a:solidFill>
              </a:rPr>
              <a:t>的概念，是一群消费者从一条队列里面抢消息消费，不能保证消息在组内消费强有序的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55" y="3074670"/>
            <a:ext cx="3931920" cy="554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60" y="407035"/>
            <a:ext cx="5036820" cy="4497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数据结构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215" y="1141095"/>
            <a:ext cx="525145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本质上是一个 </a:t>
            </a:r>
            <a:r>
              <a:rPr lang="en-US" altLang="zh-CN" sz="2000">
                <a:solidFill>
                  <a:schemeClr val="bg1"/>
                </a:solidFill>
              </a:rPr>
              <a:t>Hashmap (</a:t>
            </a:r>
            <a:r>
              <a:rPr lang="zh-CN" altLang="en-US" sz="2000">
                <a:solidFill>
                  <a:schemeClr val="bg1"/>
                </a:solidFill>
              </a:rPr>
              <a:t>数组 </a:t>
            </a:r>
            <a:r>
              <a:rPr lang="en-US" altLang="zh-CN" sz="2000">
                <a:solidFill>
                  <a:schemeClr val="bg1"/>
                </a:solidFill>
              </a:rPr>
              <a:t>+ </a:t>
            </a:r>
            <a:r>
              <a:rPr lang="zh-CN" altLang="en-US" sz="2000">
                <a:solidFill>
                  <a:schemeClr val="bg1"/>
                </a:solidFill>
              </a:rPr>
              <a:t>链表</a:t>
            </a:r>
            <a:r>
              <a:rPr lang="en-US" altLang="zh-CN" sz="2000">
                <a:solidFill>
                  <a:schemeClr val="bg1"/>
                </a:solidFill>
              </a:rPr>
              <a:t>) 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每一项都是一个</a:t>
            </a:r>
            <a:r>
              <a:rPr lang="en-US" altLang="zh-CN" sz="2000">
                <a:solidFill>
                  <a:schemeClr val="bg1"/>
                </a:solidFill>
              </a:rPr>
              <a:t>dictEntry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dictEntry</a:t>
            </a:r>
            <a:r>
              <a:rPr lang="zh-CN" altLang="en-US" sz="2000">
                <a:solidFill>
                  <a:schemeClr val="bg1"/>
                </a:solidFill>
              </a:rPr>
              <a:t>有</a:t>
            </a:r>
            <a:r>
              <a:rPr lang="en-US" altLang="zh-CN" sz="2000">
                <a:solidFill>
                  <a:schemeClr val="bg1"/>
                </a:solidFill>
              </a:rPr>
              <a:t>next</a:t>
            </a:r>
            <a:r>
              <a:rPr lang="zh-CN" altLang="en-US" sz="2000">
                <a:solidFill>
                  <a:schemeClr val="bg1"/>
                </a:solidFill>
              </a:rPr>
              <a:t>指针，指向下一个</a:t>
            </a:r>
            <a:r>
              <a:rPr lang="en-US" altLang="zh-CN" sz="2000">
                <a:solidFill>
                  <a:schemeClr val="bg1"/>
                </a:solidFill>
              </a:rPr>
              <a:t>dictEntry,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key, value</a:t>
            </a:r>
            <a:r>
              <a:rPr lang="zh-CN" altLang="en-US" sz="2000">
                <a:solidFill>
                  <a:schemeClr val="bg1"/>
                </a:solidFill>
              </a:rPr>
              <a:t>都是一个指向 </a:t>
            </a:r>
            <a:r>
              <a:rPr lang="en-US" altLang="zh-CN" sz="2000">
                <a:solidFill>
                  <a:schemeClr val="bg1"/>
                </a:solidFill>
              </a:rPr>
              <a:t>redisObject</a:t>
            </a:r>
            <a:r>
              <a:rPr lang="zh-CN" altLang="en-US" sz="2000">
                <a:solidFill>
                  <a:schemeClr val="bg1"/>
                </a:solidFill>
              </a:rPr>
              <a:t>结构体的指针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redisObject</a:t>
            </a:r>
            <a:r>
              <a:rPr lang="zh-CN" altLang="en-US" sz="2000">
                <a:solidFill>
                  <a:schemeClr val="bg1"/>
                </a:solidFill>
              </a:rPr>
              <a:t>是什么？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*** </a:t>
            </a:r>
            <a:r>
              <a:rPr lang="zh-CN" altLang="en-US" sz="2000">
                <a:solidFill>
                  <a:schemeClr val="bg1"/>
                </a:solidFill>
              </a:rPr>
              <a:t>既然是</a:t>
            </a:r>
            <a:r>
              <a:rPr lang="en-US" altLang="zh-CN" sz="2000">
                <a:solidFill>
                  <a:schemeClr val="bg1"/>
                </a:solidFill>
              </a:rPr>
              <a:t>Hashmap, </a:t>
            </a:r>
            <a:r>
              <a:rPr lang="zh-CN" altLang="en-US" sz="2000">
                <a:solidFill>
                  <a:schemeClr val="bg1"/>
                </a:solidFill>
              </a:rPr>
              <a:t>那肯定也会存在</a:t>
            </a:r>
            <a:r>
              <a:rPr lang="en-US" altLang="zh-CN" sz="2000">
                <a:solidFill>
                  <a:schemeClr val="bg1"/>
                </a:solidFill>
              </a:rPr>
              <a:t>rehash</a:t>
            </a:r>
            <a:r>
              <a:rPr lang="zh-CN" altLang="en-US" sz="2000">
                <a:solidFill>
                  <a:schemeClr val="bg1"/>
                </a:solidFill>
              </a:rPr>
              <a:t>扩容的情况。 </a:t>
            </a:r>
            <a:r>
              <a:rPr lang="en-US" altLang="zh-CN" sz="2000">
                <a:solidFill>
                  <a:schemeClr val="bg1"/>
                </a:solidFill>
              </a:rPr>
              <a:t>Redis</a:t>
            </a:r>
            <a:r>
              <a:rPr lang="zh-CN" altLang="en-US" sz="2000">
                <a:solidFill>
                  <a:schemeClr val="bg1"/>
                </a:solidFill>
              </a:rPr>
              <a:t>采用渐进式</a:t>
            </a:r>
            <a:r>
              <a:rPr lang="en-US" altLang="zh-CN" sz="2000">
                <a:solidFill>
                  <a:schemeClr val="bg1"/>
                </a:solidFill>
              </a:rPr>
              <a:t>rehash</a:t>
            </a:r>
            <a:r>
              <a:rPr lang="zh-CN" altLang="en-US" sz="2000">
                <a:solidFill>
                  <a:schemeClr val="bg1"/>
                </a:solidFill>
              </a:rPr>
              <a:t>防止阻塞太久，扩容与缩容采用了高进位算法，防止大量</a:t>
            </a:r>
            <a:r>
              <a:rPr lang="en-US" altLang="zh-CN" sz="2000">
                <a:solidFill>
                  <a:schemeClr val="bg1"/>
                </a:solidFill>
              </a:rPr>
              <a:t>key</a:t>
            </a:r>
            <a:r>
              <a:rPr lang="zh-CN" altLang="en-US" sz="2000">
                <a:solidFill>
                  <a:schemeClr val="bg1"/>
                </a:solidFill>
              </a:rPr>
              <a:t>换位置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因为扩容的情况， </a:t>
            </a:r>
            <a:r>
              <a:rPr lang="en-US" altLang="zh-CN" sz="2000">
                <a:solidFill>
                  <a:schemeClr val="bg1"/>
                </a:solidFill>
              </a:rPr>
              <a:t>scan</a:t>
            </a:r>
            <a:r>
              <a:rPr lang="zh-CN" altLang="en-US" sz="2000">
                <a:solidFill>
                  <a:schemeClr val="bg1"/>
                </a:solidFill>
              </a:rPr>
              <a:t>类命令可能会读取到相同的数据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0600" y="196850"/>
            <a:ext cx="2327910" cy="1827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0" y="2194560"/>
            <a:ext cx="2962910" cy="13658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PUB/SUB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355" y="1094105"/>
            <a:ext cx="44627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广播与订阅，不提供持久化存储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支持通配订阅，通配广播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8390" y="530225"/>
            <a:ext cx="7465060" cy="26720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部署方案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355" y="1156970"/>
            <a:ext cx="972058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单机部署 </a:t>
            </a:r>
            <a:r>
              <a:rPr lang="en-US" altLang="zh-CN" sz="1400">
                <a:solidFill>
                  <a:schemeClr val="bg1"/>
                </a:solidFill>
              </a:rPr>
              <a:t>S</a:t>
            </a:r>
            <a:r>
              <a:rPr lang="zh-CN" altLang="en-US" sz="1400">
                <a:solidFill>
                  <a:schemeClr val="bg1"/>
                </a:solidFill>
              </a:rPr>
              <a:t>tandalone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主从模式 </a:t>
            </a:r>
            <a:r>
              <a:rPr lang="en-US" altLang="zh-CN" sz="1400">
                <a:solidFill>
                  <a:schemeClr val="bg1"/>
                </a:solidFill>
              </a:rPr>
              <a:t>Master-Slave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哨兵模式 Sentinel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切片集群模式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Cluster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主从模式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Master-Slave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355" y="1156970"/>
            <a:ext cx="9720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</a:rPr>
              <a:t>在从库中执行， replicaof ip port</a:t>
            </a:r>
            <a:endParaRPr lang="en-US" altLang="zh-CN" sz="14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55" y="1543685"/>
            <a:ext cx="5206365" cy="2274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98515" y="2165985"/>
            <a:ext cx="40220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</a:rPr>
              <a:t>runID </a:t>
            </a:r>
            <a:r>
              <a:rPr lang="zh-CN" altLang="en-US" sz="1400">
                <a:solidFill>
                  <a:schemeClr val="bg1"/>
                </a:solidFill>
              </a:rPr>
              <a:t>是每个</a:t>
            </a:r>
            <a:r>
              <a:rPr lang="en-US" altLang="zh-CN" sz="1400">
                <a:solidFill>
                  <a:schemeClr val="bg1"/>
                </a:solidFill>
              </a:rPr>
              <a:t>redis </a:t>
            </a:r>
            <a:r>
              <a:rPr lang="zh-CN" altLang="en-US" sz="1400">
                <a:solidFill>
                  <a:schemeClr val="bg1"/>
                </a:solidFill>
              </a:rPr>
              <a:t>应用的唯一标识，重启不改变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offset </a:t>
            </a:r>
            <a:r>
              <a:rPr lang="zh-CN" altLang="en-US" sz="1400">
                <a:solidFill>
                  <a:schemeClr val="bg1"/>
                </a:solidFill>
              </a:rPr>
              <a:t>初次复制时是 </a:t>
            </a:r>
            <a:r>
              <a:rPr lang="en-US" altLang="zh-CN" sz="1400">
                <a:solidFill>
                  <a:schemeClr val="bg1"/>
                </a:solidFill>
              </a:rPr>
              <a:t>-1</a:t>
            </a:r>
            <a:r>
              <a:rPr lang="zh-CN" altLang="en-US" sz="1400">
                <a:solidFill>
                  <a:schemeClr val="bg1"/>
                </a:solidFill>
              </a:rPr>
              <a:t>，表示全量同步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repl buff </a:t>
            </a:r>
            <a:r>
              <a:rPr lang="zh-CN" altLang="en-US" sz="1400">
                <a:solidFill>
                  <a:schemeClr val="bg1"/>
                </a:solidFill>
              </a:rPr>
              <a:t>是在生成</a:t>
            </a:r>
            <a:r>
              <a:rPr lang="en-US" altLang="zh-CN" sz="1400">
                <a:solidFill>
                  <a:schemeClr val="bg1"/>
                </a:solidFill>
              </a:rPr>
              <a:t>rdb</a:t>
            </a:r>
            <a:r>
              <a:rPr lang="zh-CN" altLang="en-US" sz="1400">
                <a:solidFill>
                  <a:schemeClr val="bg1"/>
                </a:solidFill>
              </a:rPr>
              <a:t>开始后，新的写入，同步完成后，需要继续同步给从库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7355" y="4032250"/>
            <a:ext cx="59182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</a:rPr>
              <a:t>主→从、主→从→从级联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2.8以前网络闪断，都会引起全量同步， 2.8之后采用增量同步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通过repl_backlog_buffer环形缓冲区，实现增量同步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主库会记录自己写到的位置 master_repl_offset，从库则会记录自己已经读到的位置 slave_repl_offset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当从库的slave_repl_offset在环形缓冲区中已经被重写覆盖时，就要开始进行全量复制了，因为这时候已经丢失增量同步数据了， 可以通过repl_backlog_size调整缓冲区大小。</a:t>
            </a:r>
            <a:endParaRPr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哨兵模式 Sentinel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230" y="1133475"/>
            <a:ext cx="972058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</a:rPr>
              <a:t>哨兵其实就是一个运行在特殊模式下的Redis进程，不服务请求操作，只是完成监控、选主、通知的任务，每个哨兵实例也提供pub/sub机制，客户端可以从哨兵订阅消息。哨兵周期性地给所有的主从库发送PING命令，如果没有在规定时间内（down-after-milliseconds）相应PING命令，就会被标识下线状态，如果是主库下线，哨兵就会开始重新选主，通知节点进行主从切换流程。防止哨兵单点故障及误判，需要部署哨兵集群，需要多个哨兵都主观认为下线，才认为是客观下线</a:t>
            </a:r>
            <a:r>
              <a:rPr lang="zh-CN" altLang="en-US" sz="1400">
                <a:solidFill>
                  <a:schemeClr val="bg1"/>
                </a:solidFill>
              </a:rPr>
              <a:t>。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选主算法：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优先级最高的优先 → 和旧主库同步程度最接近的从库优先 → ID号小的从库优先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sentinel monitor &lt;master-name&gt; &lt;ip&gt; &lt;redis-port&gt; &lt;quorum&gt;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哨兵通过pub/sub机制发现彼此，在主库上有一个 "__sentinel__:hello" 的频道， 哨兵通过给主库发送INFO命令获得从库的信息。 这样哨兵就完成了与其它哨兵，与从库的连接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4066540"/>
            <a:ext cx="3907790" cy="2204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360" y="4066540"/>
            <a:ext cx="3296920" cy="22047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哨兵模式 Sentinel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230" y="1133475"/>
            <a:ext cx="97205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当某个哨兵认为主库主观下线后，就会发送 is_master_down_by_addr命令 给其它哨兵，确认其它哨兵与主库的连接状态，当 &lt;quorum&gt; 个哨兵都认为主观下线后， 该哨兵就会认为是客观下线，并发起哨兵leader选举，并给自己投一票，还没有进入客观下线流程哨兵，只能被动投票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想成为leader哨兵的两个条件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1. 拿到半数以上的赞成票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2. 拿到的票数同事还需要大于或等于quorum值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3208655"/>
            <a:ext cx="3907790" cy="2204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865" y="3208655"/>
            <a:ext cx="3296920" cy="22047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切片集群模式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Cluster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6085" y="1089025"/>
            <a:ext cx="587057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</a:rPr>
              <a:t>切片集群可以防止fork子线程卡顿的问题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3.0开始提供了Redis Cluster方案，用于实现切片集群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采用了哈希槽 Hash Slot，一共有16384个哈希槽，对key做 CRC16算法获得一个16bit的值，再对16384取模，找到对应的hash槽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使用cluster create命令创建集群，会自动均分hash slot， 但如果机器配置差异大，也可以通过 cluster meet手动简历实例间的连接，形成集群，再通过cluster addslots命令指定每个实例的hash slot个数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lang="zh-CN" sz="1400">
                <a:solidFill>
                  <a:schemeClr val="bg1"/>
                </a:solidFill>
              </a:rPr>
              <a:t>最简单的部署方案，</a:t>
            </a:r>
            <a:r>
              <a:rPr sz="1400">
                <a:solidFill>
                  <a:schemeClr val="bg1"/>
                </a:solidFill>
              </a:rPr>
              <a:t>三主三从，从redis不提供服务，只有failover的功能，切片集群可以设置，是否当不是所有slot被主节点覆盖时，集群任然提供部分可用的服务读写服务。</a:t>
            </a:r>
            <a:endParaRPr sz="1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5910" y="509270"/>
            <a:ext cx="4831715" cy="255333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切片集群模式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Cluster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6085" y="1089025"/>
            <a:ext cx="926528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</a:rPr>
              <a:t>客户端如何定位数据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客户端需要知道具体的hash slot在哪个实例上，所以客户端与集群实例建立连接后，实例会把hash slot的分配信息发给客户端，但是实例与哈希槽的对应关系不是一成不变的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1. 在集群中，实例有新增或删除，redis需要重新分配hash槽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2. 为了负载均衡，redis需要把哈希槽在所有实例上重新分部一遍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实例之间可以通过相互传递消息，获得最新的哈希槽分配信息，但客户端无法主动感知这些变化。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Redis Cluster方案提供了一种重定向机制，客户端给一个实例发送数据读写请求时，如果这个实例没有对应的数据，则客户端要再给一个实例发送命令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get hello:key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(error) MOVED 13320 172.16.19.5:6379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这时候，客户端就会去19.5这个实例去找13320 slot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可以看到 slot 13320因为负载均衡已经迁移到别的主机，客户端收到MOVED命令，会更新本地缓存。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返回MOVED是因为槽已经迁移完成了，但是如果槽还在迁移中，会返回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get hello:key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(error) ASK 13320 172.16.19.5 6379</a:t>
            </a:r>
            <a:endParaRPr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sym typeface="+mn-ea"/>
              </a:rPr>
              <a:t>Cluster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模式下</a:t>
            </a:r>
            <a:r>
              <a:rPr sz="2800">
                <a:solidFill>
                  <a:schemeClr val="bg1"/>
                </a:solidFill>
                <a:sym typeface="+mn-ea"/>
              </a:rPr>
              <a:t>客户端如何定位数据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6085" y="1089025"/>
            <a:ext cx="9265285" cy="54775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</a:rPr>
              <a:t>客户端需要知道具体的hash slot在哪个实例上，所以客户端与集群实例建立连接后，实例会把hash slot的分配信息发给客户端，但是实例与哈希槽的对应关系不是一成不变的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1. 在集群中，实例有新增或删除，redis需要重新分配hash槽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2. 为了负载均衡，redis需要把哈希槽在所有实例上重新分部一遍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实例之间可以通过相互传递消息，获得最新的哈希槽分配信息，但客户端无法主动感知这些变化。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Redis Cluster方案提供了一种重定向机制，客户端给一个实例发送数据读写请求时，如果这个实例没有对应的数据，则客户端要再给一个实例发送命令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get hello:key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(error) MOVED 13320 172.16.19.5:6379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这时候，客户端就会去19.5这个实例去找13320 slot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可以看到 slot 13320因为负载均衡已经迁移到别的主机，客户端收到MOVED命令，会更新本地缓存。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返回MOVED是因为槽已经迁移完成了，但是如果槽还在迁移中，会返回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get hello:key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(error) ASK 13320 172.16.19.5 6379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表示hash槽正在迁移到172.16.19.5，客户端需要给返回这个结果的实例，发送ASKING命令，让该实例下次允许该get命令，与MOVED不同，ASK不会刷新客户端缓存</a:t>
            </a:r>
            <a:endParaRPr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>
                <a:solidFill>
                  <a:schemeClr val="bg1"/>
                </a:solidFill>
                <a:sym typeface="+mn-ea"/>
              </a:rPr>
              <a:t>缓存雪崩，缓存击穿，缓存穿透</a:t>
            </a:r>
            <a:endParaRPr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1089025"/>
            <a:ext cx="6002655" cy="266128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如何使用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做分布式锁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6085" y="1089025"/>
            <a:ext cx="926528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>
                <a:solidFill>
                  <a:schemeClr val="bg1"/>
                </a:solidFill>
                <a:sym typeface="+mn-ea"/>
              </a:rPr>
              <a:t>是否可以</a:t>
            </a:r>
            <a:r>
              <a:rPr sz="1400">
                <a:solidFill>
                  <a:schemeClr val="bg1"/>
                </a:solidFill>
              </a:rPr>
              <a:t>通过 setnx  ,  del lock_key实现， 可以再加个过期时间 expire_at，防止异常情况下，没释放锁，导致无法再上锁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set key value [ex seconds | px milliseconds] [nx]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set lock_key unique_value nx px 10000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lang="zh-CN" sz="1400">
                <a:solidFill>
                  <a:schemeClr val="bg1"/>
                </a:solidFill>
              </a:rPr>
              <a:t>这种实现方案有问题吗 ？</a:t>
            </a:r>
            <a:endParaRPr lang="zh-CN"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4734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数据结构  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redisObject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1149350"/>
            <a:ext cx="52514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redisObject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type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是类型， 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encoding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是具体的编码方式，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lru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是过期字段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(lru,lfu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算法共用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 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*ptr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指针指向具体值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3455" y="207645"/>
            <a:ext cx="5626100" cy="18275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965" y="2195195"/>
            <a:ext cx="4112260" cy="1459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" y="2779395"/>
            <a:ext cx="6582410" cy="3255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165" y="548640"/>
            <a:ext cx="1859915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如何使用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做分布式锁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6085" y="1089025"/>
            <a:ext cx="92652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>
                <a:solidFill>
                  <a:schemeClr val="bg1"/>
                </a:solidFill>
                <a:sym typeface="+mn-ea"/>
              </a:rPr>
              <a:t>是否可以</a:t>
            </a:r>
            <a:r>
              <a:rPr sz="1400">
                <a:solidFill>
                  <a:schemeClr val="bg1"/>
                </a:solidFill>
              </a:rPr>
              <a:t>通过 setnx  ,  del lock_key实现， 可以再加个过期时间 expire_at，防止异常情况下，没释放锁，导致无法再上锁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set key value [ex seconds | px milliseconds] [nx]</a:t>
            </a:r>
            <a:endParaRPr sz="1400">
              <a:solidFill>
                <a:schemeClr val="bg1"/>
              </a:solidFill>
            </a:endParaRPr>
          </a:p>
          <a:p>
            <a:r>
              <a:rPr sz="1400">
                <a:solidFill>
                  <a:schemeClr val="bg1"/>
                </a:solidFill>
              </a:rPr>
              <a:t>set lock_key unique_value nx px 10000</a:t>
            </a:r>
            <a:endParaRPr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r>
              <a:rPr lang="zh-CN" sz="1400">
                <a:solidFill>
                  <a:schemeClr val="bg1"/>
                </a:solidFill>
              </a:rPr>
              <a:t>这种实现方案有问题吗 ？</a:t>
            </a:r>
            <a:endParaRPr lang="zh-CN"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  <a:p>
            <a:r>
              <a:rPr lang="zh-CN" sz="1400">
                <a:solidFill>
                  <a:schemeClr val="bg1"/>
                </a:solidFill>
              </a:rPr>
              <a:t>当程序处理的时间，比锁超时的时间长，锁会自动删除，其它线程就会重复拿到锁，而且当前线程删除锁需要先判断</a:t>
            </a:r>
            <a:r>
              <a:rPr lang="en-US" altLang="zh-CN" sz="1400">
                <a:solidFill>
                  <a:schemeClr val="bg1"/>
                </a:solidFill>
              </a:rPr>
              <a:t>unique_value</a:t>
            </a:r>
            <a:r>
              <a:rPr lang="zh-CN" altLang="en-US" sz="1400">
                <a:solidFill>
                  <a:schemeClr val="bg1"/>
                </a:solidFill>
              </a:rPr>
              <a:t>是否等于自己的，否则锁超时的情况下，会把另一个线程的锁给误删除掉</a:t>
            </a:r>
            <a:r>
              <a:rPr lang="zh-CN" sz="1400">
                <a:solidFill>
                  <a:schemeClr val="bg1"/>
                </a:solidFill>
              </a:rPr>
              <a:t>。</a:t>
            </a:r>
            <a:endParaRPr lang="zh-CN"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  <a:p>
            <a:r>
              <a:rPr lang="zh-CN" sz="1400">
                <a:solidFill>
                  <a:schemeClr val="bg1"/>
                </a:solidFill>
              </a:rPr>
              <a:t>不加删除时间，又会导致异常情况，锁一直被占用无法释放。</a:t>
            </a:r>
            <a:endParaRPr lang="zh-CN"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  <a:p>
            <a:r>
              <a:rPr lang="zh-CN" sz="1400">
                <a:solidFill>
                  <a:schemeClr val="bg1"/>
                </a:solidFill>
              </a:rPr>
              <a:t>为了保证对比</a:t>
            </a:r>
            <a:r>
              <a:rPr lang="en-US" altLang="zh-CN" sz="1400">
                <a:solidFill>
                  <a:schemeClr val="bg1"/>
                </a:solidFill>
              </a:rPr>
              <a:t>unique</a:t>
            </a:r>
            <a:r>
              <a:rPr lang="zh-CN" altLang="en-US" sz="1400">
                <a:solidFill>
                  <a:schemeClr val="bg1"/>
                </a:solidFill>
              </a:rPr>
              <a:t>的值与删除锁在同一个原子操作里面， 需要使用</a:t>
            </a:r>
            <a:r>
              <a:rPr lang="en-US" altLang="zh-CN" sz="1400">
                <a:solidFill>
                  <a:schemeClr val="bg1"/>
                </a:solidFill>
              </a:rPr>
              <a:t>lua</a:t>
            </a:r>
            <a:r>
              <a:rPr lang="zh-CN" altLang="en-US" sz="1400">
                <a:solidFill>
                  <a:schemeClr val="bg1"/>
                </a:solidFill>
              </a:rPr>
              <a:t>脚本进行判断删除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4385310"/>
            <a:ext cx="4051300" cy="210947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如何使用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Redis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做分布式锁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6085" y="1089025"/>
            <a:ext cx="92652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</a:rPr>
              <a:t>Redisson</a:t>
            </a:r>
            <a:r>
              <a:rPr lang="zh-CN" altLang="en-US" sz="1400">
                <a:solidFill>
                  <a:schemeClr val="bg1"/>
                </a:solidFill>
              </a:rPr>
              <a:t>就是通过 </a:t>
            </a:r>
            <a:r>
              <a:rPr lang="en-US" altLang="zh-CN" sz="1400">
                <a:solidFill>
                  <a:schemeClr val="bg1"/>
                </a:solidFill>
              </a:rPr>
              <a:t>lua</a:t>
            </a:r>
            <a:r>
              <a:rPr lang="zh-CN" altLang="en-US" sz="1400">
                <a:solidFill>
                  <a:schemeClr val="bg1"/>
                </a:solidFill>
              </a:rPr>
              <a:t>脚本来实现锁的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  <a:p>
            <a:endParaRPr sz="1400">
              <a:solidFill>
                <a:schemeClr val="bg1"/>
              </a:solidFill>
            </a:endParaRPr>
          </a:p>
          <a:p>
            <a:endParaRPr lang="zh-CN" sz="14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1464310"/>
            <a:ext cx="4563110" cy="2029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6085" y="3923665"/>
            <a:ext cx="67544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但这种锁的实现方案还有优化的地方，当</a:t>
            </a:r>
            <a:r>
              <a:rPr lang="en-US" altLang="zh-CN" sz="1400">
                <a:solidFill>
                  <a:schemeClr val="bg1"/>
                </a:solidFill>
              </a:rPr>
              <a:t>redis</a:t>
            </a:r>
            <a:r>
              <a:rPr lang="zh-CN" altLang="en-US" sz="1400">
                <a:solidFill>
                  <a:schemeClr val="bg1"/>
                </a:solidFill>
              </a:rPr>
              <a:t>节点或集群出现故障时，锁就没法用了，所以</a:t>
            </a:r>
            <a:r>
              <a:rPr lang="en-US" altLang="zh-CN" sz="1400">
                <a:solidFill>
                  <a:schemeClr val="bg1"/>
                </a:solidFill>
              </a:rPr>
              <a:t>redis</a:t>
            </a:r>
            <a:r>
              <a:rPr lang="zh-CN" altLang="en-US" sz="1400">
                <a:solidFill>
                  <a:schemeClr val="bg1"/>
                </a:solidFill>
              </a:rPr>
              <a:t>作者提供了一种算法， </a:t>
            </a:r>
            <a:r>
              <a:rPr lang="en-US" altLang="zh-CN" sz="1400">
                <a:solidFill>
                  <a:schemeClr val="bg1"/>
                </a:solidFill>
              </a:rPr>
              <a:t>RedLock </a:t>
            </a:r>
            <a:r>
              <a:rPr lang="zh-CN" altLang="en-US" sz="1400">
                <a:solidFill>
                  <a:schemeClr val="bg1"/>
                </a:solidFill>
              </a:rPr>
              <a:t>红锁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en-US" altLang="zh-CN" sz="1400">
                <a:solidFill>
                  <a:schemeClr val="bg1"/>
                </a:solidFill>
              </a:rPr>
              <a:t>RedLock</a:t>
            </a:r>
            <a:r>
              <a:rPr lang="zh-CN" altLang="en-US" sz="1400">
                <a:solidFill>
                  <a:schemeClr val="bg1"/>
                </a:solidFill>
              </a:rPr>
              <a:t>是通过在多个</a:t>
            </a:r>
            <a:r>
              <a:rPr lang="en-US" altLang="zh-CN" sz="1400">
                <a:solidFill>
                  <a:schemeClr val="bg1"/>
                </a:solidFill>
              </a:rPr>
              <a:t>redis</a:t>
            </a:r>
            <a:r>
              <a:rPr lang="zh-CN" altLang="en-US" sz="1400">
                <a:solidFill>
                  <a:schemeClr val="bg1"/>
                </a:solidFill>
              </a:rPr>
              <a:t>节点上锁来实现的，只有多数</a:t>
            </a:r>
            <a:r>
              <a:rPr lang="en-US" altLang="zh-CN" sz="1400">
                <a:solidFill>
                  <a:schemeClr val="bg1"/>
                </a:solidFill>
              </a:rPr>
              <a:t>redis</a:t>
            </a:r>
            <a:r>
              <a:rPr lang="zh-CN" altLang="en-US" sz="1400">
                <a:solidFill>
                  <a:schemeClr val="bg1"/>
                </a:solidFill>
              </a:rPr>
              <a:t>节点上锁成功才表示真的上锁成功，这些</a:t>
            </a:r>
            <a:r>
              <a:rPr lang="en-US" altLang="zh-CN" sz="1400">
                <a:solidFill>
                  <a:schemeClr val="bg1"/>
                </a:solidFill>
              </a:rPr>
              <a:t>redis</a:t>
            </a:r>
            <a:r>
              <a:rPr lang="zh-CN" altLang="en-US" sz="1400">
                <a:solidFill>
                  <a:schemeClr val="bg1"/>
                </a:solidFill>
              </a:rPr>
              <a:t>节点不存在主从关系。但也有人吐槽这算法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https://martin.kleppmann.com/2016/02/08/how-to-do-distributed-locking.html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sym typeface="+mn-ea"/>
              </a:rPr>
              <a:t>Redisson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框架功能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5225" y="260350"/>
            <a:ext cx="5257800" cy="6519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SDS </a:t>
            </a:r>
            <a:r>
              <a:rPr lang="zh-CN" altLang="en-US" sz="2800">
                <a:solidFill>
                  <a:schemeClr val="bg1"/>
                </a:solidFill>
              </a:rPr>
              <a:t>简单动态字符串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215" y="1141095"/>
            <a:ext cx="525145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redis key </a:t>
            </a:r>
            <a:r>
              <a:rPr lang="zh-CN" altLang="en-US" sz="2000">
                <a:solidFill>
                  <a:schemeClr val="bg1"/>
                </a:solidFill>
              </a:rPr>
              <a:t>是 </a:t>
            </a:r>
            <a:r>
              <a:rPr lang="en-US" altLang="zh-CN" sz="2000">
                <a:solidFill>
                  <a:schemeClr val="bg1"/>
                </a:solidFill>
              </a:rPr>
              <a:t>sds</a:t>
            </a:r>
            <a:r>
              <a:rPr lang="zh-CN" altLang="en-US" sz="2000">
                <a:solidFill>
                  <a:schemeClr val="bg1"/>
                </a:solidFill>
              </a:rPr>
              <a:t>类型的，如果</a:t>
            </a:r>
            <a:r>
              <a:rPr lang="en-US" altLang="zh-CN" sz="2000">
                <a:solidFill>
                  <a:schemeClr val="bg1"/>
                </a:solidFill>
              </a:rPr>
              <a:t>value</a:t>
            </a:r>
            <a:r>
              <a:rPr lang="zh-CN" altLang="en-US" sz="2000">
                <a:solidFill>
                  <a:schemeClr val="bg1"/>
                </a:solidFill>
              </a:rPr>
              <a:t>也是</a:t>
            </a:r>
            <a:r>
              <a:rPr lang="en-US" altLang="zh-CN" sz="2000">
                <a:solidFill>
                  <a:schemeClr val="bg1"/>
                </a:solidFill>
              </a:rPr>
              <a:t>string, values </a:t>
            </a:r>
            <a:r>
              <a:rPr lang="zh-CN" altLang="en-US" sz="2000">
                <a:solidFill>
                  <a:schemeClr val="bg1"/>
                </a:solidFill>
              </a:rPr>
              <a:t>也是</a:t>
            </a:r>
            <a:r>
              <a:rPr lang="en-US" altLang="zh-CN" sz="2000">
                <a:solidFill>
                  <a:schemeClr val="bg1"/>
                </a:solidFill>
              </a:rPr>
              <a:t>sds</a:t>
            </a:r>
            <a:r>
              <a:rPr lang="zh-CN" altLang="en-US" sz="2000">
                <a:solidFill>
                  <a:schemeClr val="bg1"/>
                </a:solidFill>
              </a:rPr>
              <a:t>类型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sds</a:t>
            </a:r>
            <a:r>
              <a:rPr lang="zh-CN" altLang="en-US" sz="2000">
                <a:solidFill>
                  <a:schemeClr val="bg1"/>
                </a:solidFill>
              </a:rPr>
              <a:t>的一些优化技巧，根据存储的值的长短，使用</a:t>
            </a:r>
            <a:r>
              <a:rPr lang="en-US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种编码格式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Integer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编码   （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Long Long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可容的数字）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、E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mbedded String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编码  （字符长度小于、等于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44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Raw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编码   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(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字符长度大于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44 )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跟</a:t>
            </a:r>
            <a:r>
              <a:rPr lang="en-US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的区别是什么，优化了什么？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5360" y="278765"/>
            <a:ext cx="5301615" cy="32150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SDS </a:t>
            </a:r>
            <a:r>
              <a:rPr lang="zh-CN" altLang="en-US" sz="2800">
                <a:solidFill>
                  <a:schemeClr val="bg1"/>
                </a:solidFill>
              </a:rPr>
              <a:t>简单动态字符串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215" y="1141095"/>
            <a:ext cx="52514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代码展示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当字符串长度小于</a:t>
            </a:r>
            <a:r>
              <a:rPr lang="en-US" altLang="zh-CN" sz="2000">
                <a:solidFill>
                  <a:schemeClr val="bg1"/>
                </a:solidFill>
              </a:rPr>
              <a:t>20,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就尝试使用</a:t>
            </a:r>
            <a:r>
              <a:rPr lang="en-US" altLang="zh-CN" sz="2000">
                <a:solidFill>
                  <a:schemeClr val="bg1"/>
                </a:solidFill>
              </a:rPr>
              <a:t>int</a:t>
            </a:r>
            <a:r>
              <a:rPr lang="zh-CN" altLang="en-US" sz="2000">
                <a:solidFill>
                  <a:schemeClr val="bg1"/>
                </a:solidFill>
              </a:rPr>
              <a:t>编码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265" y="929005"/>
            <a:ext cx="5689600" cy="5928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SDS </a:t>
            </a:r>
            <a:r>
              <a:rPr lang="zh-CN" altLang="en-US" sz="2800">
                <a:solidFill>
                  <a:schemeClr val="bg1"/>
                </a:solidFill>
              </a:rPr>
              <a:t>简单动态字符串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215" y="1141095"/>
            <a:ext cx="5251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代码展示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5965" y="929005"/>
            <a:ext cx="5689600" cy="59289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965" y="407035"/>
            <a:ext cx="847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SDS </a:t>
            </a:r>
            <a:r>
              <a:rPr lang="zh-CN" altLang="en-US" sz="2800">
                <a:solidFill>
                  <a:schemeClr val="bg1"/>
                </a:solidFill>
              </a:rPr>
              <a:t>简单动态字符串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2595" y="1148715"/>
            <a:ext cx="52514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代码展示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创建</a:t>
            </a:r>
            <a:r>
              <a:rPr lang="en-US" altLang="zh-CN" sz="2000">
                <a:solidFill>
                  <a:schemeClr val="bg1"/>
                </a:solidFill>
              </a:rPr>
              <a:t>embedded 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      string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4190" y="929005"/>
            <a:ext cx="5281295" cy="59289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90,&quot;width&quot;:105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9910</Words>
  <Application>WPS 演示</Application>
  <PresentationFormat>宽屏</PresentationFormat>
  <Paragraphs>551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Arial</vt:lpstr>
      <vt:lpstr>方正书宋_GBK</vt:lpstr>
      <vt:lpstr>Wingdings</vt:lpstr>
      <vt:lpstr>宋体</vt:lpstr>
      <vt:lpstr>汉仪书宋二KW</vt:lpstr>
      <vt:lpstr>Calibri</vt:lpstr>
      <vt:lpstr>Helvetica Neue</vt:lpstr>
      <vt:lpstr>微软雅黑</vt:lpstr>
      <vt:lpstr>汉仪旗黑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</dc:creator>
  <cp:lastModifiedBy>leo</cp:lastModifiedBy>
  <cp:revision>94</cp:revision>
  <dcterms:created xsi:type="dcterms:W3CDTF">2021-10-11T03:44:12Z</dcterms:created>
  <dcterms:modified xsi:type="dcterms:W3CDTF">2021-10-11T03:44:12Z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2052-3.8.0.6081</vt:lpwstr>
  </property>
  <property fmtid="{D5CDD505-2E9C-101B-9397-08002B2CF9AE}" pid="3" name="ICV">
    <vt:lpwstr>81E6E498088644D18DB29560F51898E2</vt:lpwstr>
  </property>
</Properties>
</file>